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71" r:id="rId9"/>
    <p:sldId id="263" r:id="rId10"/>
    <p:sldId id="272" r:id="rId11"/>
    <p:sldId id="264" r:id="rId12"/>
    <p:sldId id="265" r:id="rId13"/>
    <p:sldId id="266" r:id="rId14"/>
    <p:sldId id="280" r:id="rId15"/>
    <p:sldId id="281" r:id="rId16"/>
    <p:sldId id="279" r:id="rId17"/>
    <p:sldId id="283" r:id="rId18"/>
    <p:sldId id="267" r:id="rId19"/>
    <p:sldId id="268" r:id="rId20"/>
    <p:sldId id="273" r:id="rId21"/>
    <p:sldId id="285" r:id="rId22"/>
    <p:sldId id="282" r:id="rId23"/>
    <p:sldId id="274" r:id="rId24"/>
    <p:sldId id="275" r:id="rId25"/>
    <p:sldId id="276" r:id="rId26"/>
    <p:sldId id="284" r:id="rId27"/>
    <p:sldId id="269" r:id="rId28"/>
    <p:sldId id="270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1" autoAdjust="0"/>
    <p:restoredTop sz="94638" autoAdjust="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E0623-6ED7-49DD-AF87-9EF24F3560EA}" type="datetimeFigureOut">
              <a:rPr lang="ru-RU" smtClean="0"/>
              <a:pPr/>
              <a:t>21.02.2012</a:t>
            </a:fld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C95FC4-D869-4BBB-9CAF-280F2F86155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E0623-6ED7-49DD-AF87-9EF24F3560EA}" type="datetimeFigureOut">
              <a:rPr lang="ru-RU" smtClean="0"/>
              <a:pPr/>
              <a:t>21.02.2012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C95FC4-D869-4BBB-9CAF-280F2F86155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E0623-6ED7-49DD-AF87-9EF24F3560EA}" type="datetimeFigureOut">
              <a:rPr lang="ru-RU" smtClean="0"/>
              <a:pPr/>
              <a:t>21.02.2012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C95FC4-D869-4BBB-9CAF-280F2F86155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E0623-6ED7-49DD-AF87-9EF24F3560EA}" type="datetimeFigureOut">
              <a:rPr lang="ru-RU" smtClean="0"/>
              <a:pPr/>
              <a:t>21.02.2012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C95FC4-D869-4BBB-9CAF-280F2F86155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E0623-6ED7-49DD-AF87-9EF24F3560EA}" type="datetimeFigureOut">
              <a:rPr lang="ru-RU" smtClean="0"/>
              <a:pPr/>
              <a:t>21.02.2012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C95FC4-D869-4BBB-9CAF-280F2F86155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E0623-6ED7-49DD-AF87-9EF24F3560EA}" type="datetimeFigureOut">
              <a:rPr lang="ru-RU" smtClean="0"/>
              <a:pPr/>
              <a:t>21.02.2012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C95FC4-D869-4BBB-9CAF-280F2F86155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E0623-6ED7-49DD-AF87-9EF24F3560EA}" type="datetimeFigureOut">
              <a:rPr lang="ru-RU" smtClean="0"/>
              <a:pPr/>
              <a:t>21.02.2012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C95FC4-D869-4BBB-9CAF-280F2F86155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E0623-6ED7-49DD-AF87-9EF24F3560EA}" type="datetimeFigureOut">
              <a:rPr lang="ru-RU" smtClean="0"/>
              <a:pPr/>
              <a:t>21.02.2012</a:t>
            </a:fld>
            <a:endParaRPr lang="ru-RU" dirty="0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BC95FC4-D869-4BBB-9CAF-280F2F86155C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Нижний колонтитул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E0623-6ED7-49DD-AF87-9EF24F3560EA}" type="datetimeFigureOut">
              <a:rPr lang="ru-RU" smtClean="0"/>
              <a:pPr/>
              <a:t>21.02.2012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C95FC4-D869-4BBB-9CAF-280F2F86155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7E0623-6ED7-49DD-AF87-9EF24F3560EA}" type="datetimeFigureOut">
              <a:rPr lang="ru-RU" smtClean="0"/>
              <a:pPr/>
              <a:t>21.02.2012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2BC95FC4-D869-4BBB-9CAF-280F2F86155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C27E0623-6ED7-49DD-AF87-9EF24F3560EA}" type="datetimeFigureOut">
              <a:rPr lang="ru-RU" smtClean="0"/>
              <a:pPr/>
              <a:t>21.02.2012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C95FC4-D869-4BBB-9CAF-280F2F86155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олилиния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C27E0623-6ED7-49DD-AF87-9EF24F3560EA}" type="datetimeFigureOut">
              <a:rPr lang="ru-RU" smtClean="0"/>
              <a:pPr/>
              <a:t>21.02.2012</a:t>
            </a:fld>
            <a:endParaRPr lang="ru-RU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2BC95FC4-D869-4BBB-9CAF-280F2F86155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hyperlink" Target="http://ru.wikipedia.org/wiki/%D0%A0%D0%B5%D1%81%D1%83%D1%80%D1%81" TargetMode="External"/><Relationship Id="rId7" Type="http://schemas.openxmlformats.org/officeDocument/2006/relationships/image" Target="../media/image6.jpeg"/><Relationship Id="rId2" Type="http://schemas.openxmlformats.org/officeDocument/2006/relationships/hyperlink" Target="http://ru.wikipedia.org/wiki/%D0%AD%D0%BA%D0%BE%D0%BD%D0%BE%D0%BC%D0%B8%D0%BA%D0%B0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ru.wikipedia.org/wiki/%D0%A2%D0%B5%D0%BF%D0%BB%D0%BE%D0%B2%D0%B0%D1%8F_%D1%8D%D0%BD%D0%B5%D1%80%D0%B3%D0%B8%D1%8F" TargetMode="External"/><Relationship Id="rId5" Type="http://schemas.openxmlformats.org/officeDocument/2006/relationships/hyperlink" Target="http://ru.wikipedia.org/wiki/%D0%AD%D0%BB%D0%B5%D0%BA%D1%82%D1%80%D0%BE%D1%8D%D0%BD%D0%B5%D1%80%D0%B3%D0%B8%D1%8F" TargetMode="External"/><Relationship Id="rId4" Type="http://schemas.openxmlformats.org/officeDocument/2006/relationships/hyperlink" Target="http://ru.wikipedia.org/wiki/%D0%AD%D0%BD%D0%B5%D1%80%D0%B3%D0%B8%D1%8F" TargetMode="Externa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hyperlink" Target="http://ru.wikipedia.org/wiki/%D0%AD%D0%BB%D0%B5%D0%BA%D1%82%D1%80%D0%B8%D1%87%D0%B5%D1%81%D0%BA%D0%B0%D1%8F_%D1%8D%D0%BD%D0%B5%D1%80%D0%B3%D0%B8%D1%8F" TargetMode="External"/><Relationship Id="rId7" Type="http://schemas.openxmlformats.org/officeDocument/2006/relationships/hyperlink" Target="http://ru.wikipedia.org/wiki/%D0%9E%D1%82%D0%BE%D0%BF%D0%BB%D0%B5%D0%BD%D0%B8%D0%B5" TargetMode="External"/><Relationship Id="rId2" Type="http://schemas.openxmlformats.org/officeDocument/2006/relationships/hyperlink" Target="http://ru.wikipedia.org/wiki/%D0%A2%D0%B5%D0%BF%D0%BB%D0%BE%D0%B2%D0%B0%D1%8F_%D1%8D%D0%BB%D0%B5%D0%BA%D1%82%D1%80%D0%BE%D1%81%D1%82%D0%B0%D0%BD%D1%86%D0%B8%D1%8F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ru.wikipedia.org/wiki/%D0%93%D0%BE%D1%80%D1%8F%D1%87%D0%B5%D0%B5_%D0%B2%D0%BE%D0%B4%D0%BE%D1%81%D0%BD%D0%B0%D0%B1%D0%B6%D0%B5%D0%BD%D0%B8%D0%B5" TargetMode="External"/><Relationship Id="rId5" Type="http://schemas.openxmlformats.org/officeDocument/2006/relationships/hyperlink" Target="http://ru.wikipedia.org/wiki/%D0%9F%D0%B0%D1%80" TargetMode="External"/><Relationship Id="rId4" Type="http://schemas.openxmlformats.org/officeDocument/2006/relationships/hyperlink" Target="http://ru.wikipedia.org/wiki/%D0%A2%D0%B5%D0%BF%D0%BB%D0%BE%D0%B2%D0%B0%D1%8F_%D1%8D%D0%BD%D0%B5%D1%80%D0%B3%D0%B8%D1%8F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9F%D0%B0%D1%80" TargetMode="External"/><Relationship Id="rId7" Type="http://schemas.openxmlformats.org/officeDocument/2006/relationships/hyperlink" Target="http://ru.wikipedia.org/wiki/%D0%9A%D0%BE%D1%8D%D1%84%D1%84%D0%B8%D1%86%D0%B8%D0%B5%D0%BD%D1%82_%D0%BF%D0%BE%D0%BB%D0%B5%D0%B7%D0%BD%D0%BE%D0%B3%D0%BE_%D0%B4%D0%B5%D0%B9%D1%81%D1%82%D0%B2%D0%B8%D1%8F" TargetMode="External"/><Relationship Id="rId2" Type="http://schemas.openxmlformats.org/officeDocument/2006/relationships/hyperlink" Target="http://ru.wikipedia.org/wiki/%D0%9A%D0%BE%D0%BD%D0%B4%D0%B5%D0%BD%D1%81%D0%B0%D1%86%D0%B8%D0%BE%D0%BD%D0%BD%D0%B0%D1%8F_%D1%8D%D0%BB%D0%B5%D0%BA%D1%82%D1%80%D0%BE%D1%81%D1%82%D0%B0%D0%BD%D1%86%D0%B8%D1%8F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ru.wikipedia.org/wiki/%D0%9A%D0%BE%D0%B3%D0%B5%D0%BD%D0%B5%D1%80%D0%B0%D1%86%D0%B8%D1%8F" TargetMode="External"/><Relationship Id="rId5" Type="http://schemas.openxmlformats.org/officeDocument/2006/relationships/hyperlink" Target="http://ru.wikipedia.org/wiki/%D0%A2%D0%B5%D0%BF%D0%BB%D0%BE%D0%B2%D0%BE%D0%B9_%D0%BF%D1%83%D0%BD%D0%BA%D1%82" TargetMode="External"/><Relationship Id="rId4" Type="http://schemas.openxmlformats.org/officeDocument/2006/relationships/hyperlink" Target="http://ru.wikipedia.org/wiki/%D0%9F%D0%B0%D1%80%D0%BE%D0%B2%D0%B0%D1%8F_%D1%82%D1%83%D1%80%D0%B1%D0%B8%D0%BD%D0%B0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krug2000.ru/decisions/solutions_comacc/ASKYPG.html" TargetMode="External"/><Relationship Id="rId2" Type="http://schemas.openxmlformats.org/officeDocument/2006/relationships/hyperlink" Target="http://www.krug2000.ru/products/ptk.html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jpeg"/><Relationship Id="rId5" Type="http://schemas.openxmlformats.org/officeDocument/2006/relationships/image" Target="../media/image20.jpeg"/><Relationship Id="rId4" Type="http://schemas.openxmlformats.org/officeDocument/2006/relationships/hyperlink" Target="http://www.krug2000.ru/decisions/solutions_comacc/ACKYT.html" TargetMode="Externa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krug2000.ru/news/56/981.html" TargetMode="External"/><Relationship Id="rId13" Type="http://schemas.openxmlformats.org/officeDocument/2006/relationships/hyperlink" Target="http://ru.wikipedia.org/wiki/%CF%E5%E9%E7%E0%E6" TargetMode="External"/><Relationship Id="rId3" Type="http://schemas.openxmlformats.org/officeDocument/2006/relationships/hyperlink" Target="http://ru.wikipedia.org/" TargetMode="External"/><Relationship Id="rId7" Type="http://schemas.openxmlformats.org/officeDocument/2006/relationships/hyperlink" Target="http://tarif30.ru/tarif3-4801.htm" TargetMode="External"/><Relationship Id="rId12" Type="http://schemas.openxmlformats.org/officeDocument/2006/relationships/hyperlink" Target="http://www.saransk-online.info/info/5/okt/1/" TargetMode="External"/><Relationship Id="rId2" Type="http://schemas.openxmlformats.org/officeDocument/2006/relationships/hyperlink" Target="http://yandex.ru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znaytovar.ru/gost/2/GOST_2102775_Sistemy_energetic.html" TargetMode="External"/><Relationship Id="rId11" Type="http://schemas.openxmlformats.org/officeDocument/2006/relationships/hyperlink" Target="http://www.adm-saransk.ru/saransk/construction/history.php" TargetMode="External"/><Relationship Id="rId5" Type="http://schemas.openxmlformats.org/officeDocument/2006/relationships/hyperlink" Target="http://www.lomonosov-fund.ru/enc/ru/encyclopedia:0132495" TargetMode="External"/><Relationship Id="rId10" Type="http://schemas.openxmlformats.org/officeDocument/2006/relationships/hyperlink" Target="http://scout-kg.narod.ru/library/l_geoek.energ.i.okrog.sreda.html" TargetMode="External"/><Relationship Id="rId4" Type="http://schemas.openxmlformats.org/officeDocument/2006/relationships/hyperlink" Target="http://www.moren.ru/old/about/subdiv/tec2.htm" TargetMode="External"/><Relationship Id="rId9" Type="http://schemas.openxmlformats.org/officeDocument/2006/relationships/hyperlink" Target="http://saransk-online.ru/news/index.php?ID=5149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Ирина\Desktop\физика\26516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24" y="285728"/>
            <a:ext cx="7643866" cy="3071834"/>
          </a:xfrm>
        </p:spPr>
        <p:txBody>
          <a:bodyPr>
            <a:normAutofit/>
          </a:bodyPr>
          <a:lstStyle/>
          <a:p>
            <a:pPr algn="ctr"/>
            <a:r>
              <a:rPr lang="ru-RU" sz="5400" dirty="0" smtClean="0"/>
              <a:t>Проект по теме:</a:t>
            </a:r>
            <a:br>
              <a:rPr lang="ru-RU" sz="5400" dirty="0" smtClean="0"/>
            </a:br>
            <a:r>
              <a:rPr lang="ru-RU" sz="5400" dirty="0" smtClean="0"/>
              <a:t> «</a:t>
            </a:r>
            <a:r>
              <a:rPr lang="ru-RU" sz="4000" dirty="0" smtClean="0"/>
              <a:t>Развитие энергосистемы города Саранска»   </a:t>
            </a:r>
            <a:endParaRPr lang="ru-RU" sz="4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143636" y="3571876"/>
            <a:ext cx="314327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chemeClr val="bg1"/>
                </a:solidFill>
              </a:rPr>
              <a:t>Выполнила:</a:t>
            </a:r>
          </a:p>
          <a:p>
            <a:r>
              <a:rPr lang="ru-RU" b="1" i="1" dirty="0" smtClean="0">
                <a:solidFill>
                  <a:schemeClr val="bg1"/>
                </a:solidFill>
              </a:rPr>
              <a:t>ученица 10 «Б» класса</a:t>
            </a:r>
          </a:p>
          <a:p>
            <a:r>
              <a:rPr lang="ru-RU" b="1" i="1" dirty="0" smtClean="0">
                <a:solidFill>
                  <a:schemeClr val="bg1"/>
                </a:solidFill>
              </a:rPr>
              <a:t>средней школы №25</a:t>
            </a:r>
          </a:p>
          <a:p>
            <a:r>
              <a:rPr lang="ru-RU" b="1" i="1" dirty="0" smtClean="0">
                <a:solidFill>
                  <a:schemeClr val="bg1"/>
                </a:solidFill>
              </a:rPr>
              <a:t>г. о. Саранск</a:t>
            </a:r>
          </a:p>
          <a:p>
            <a:r>
              <a:rPr lang="ru-RU" b="1" i="1" dirty="0" smtClean="0">
                <a:solidFill>
                  <a:schemeClr val="bg1"/>
                </a:solidFill>
              </a:rPr>
              <a:t>Рыжакова Ирина</a:t>
            </a:r>
          </a:p>
          <a:p>
            <a:r>
              <a:rPr lang="ru-RU" b="1" i="1" dirty="0" smtClean="0">
                <a:solidFill>
                  <a:schemeClr val="bg1"/>
                </a:solidFill>
              </a:rPr>
              <a:t>Проверила:</a:t>
            </a:r>
          </a:p>
          <a:p>
            <a:r>
              <a:rPr lang="ru-RU" b="1" i="1" dirty="0" smtClean="0">
                <a:solidFill>
                  <a:schemeClr val="bg1"/>
                </a:solidFill>
              </a:rPr>
              <a:t>Солдатова Г.Б.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28596" y="142852"/>
            <a:ext cx="7858180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/>
              <a:t>             Особенности ЭЭС:</a:t>
            </a:r>
          </a:p>
          <a:p>
            <a:pPr>
              <a:buFont typeface="Arial" pitchFamily="34" charset="0"/>
              <a:buChar char="•"/>
            </a:pPr>
            <a:r>
              <a:rPr lang="ru-RU" sz="2000" i="1" dirty="0" smtClean="0">
                <a:solidFill>
                  <a:srgbClr val="C00000"/>
                </a:solidFill>
              </a:rPr>
              <a:t>Производство, преобразование, перераспределение, потребление электроэнергии — процессы взаимосвязанные. Аккумулировать электроэнергию в промышленных масштабах невозможно.</a:t>
            </a:r>
          </a:p>
          <a:p>
            <a:endParaRPr lang="ru-RU" sz="2000" i="1" dirty="0" smtClean="0">
              <a:solidFill>
                <a:srgbClr val="C0000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ru-RU" sz="2000" i="1" dirty="0" smtClean="0">
                <a:solidFill>
                  <a:srgbClr val="C00000"/>
                </a:solidFill>
              </a:rPr>
              <a:t>Быстрота переходных процессов и переходов режимов работы.</a:t>
            </a:r>
          </a:p>
          <a:p>
            <a:endParaRPr lang="ru-RU" sz="2000" i="1" dirty="0" smtClean="0">
              <a:solidFill>
                <a:srgbClr val="C00000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ru-RU" sz="2000" i="1" dirty="0" smtClean="0">
                <a:solidFill>
                  <a:srgbClr val="C00000"/>
                </a:solidFill>
              </a:rPr>
              <a:t>ЭЭС осуществляет функционирование всех остальных систем.</a:t>
            </a:r>
            <a:endParaRPr lang="ru-RU" sz="2000" i="1" dirty="0">
              <a:solidFill>
                <a:srgbClr val="C00000"/>
              </a:solidFill>
            </a:endParaRPr>
          </a:p>
        </p:txBody>
      </p:sp>
      <p:pic>
        <p:nvPicPr>
          <p:cNvPr id="29698" name="Picture 2" descr="C:\Users\Ирина\Desktop\физика\ТЕЦ-2\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21541">
            <a:off x="4798490" y="3771250"/>
            <a:ext cx="4061152" cy="2727640"/>
          </a:xfrm>
          <a:prstGeom prst="rect">
            <a:avLst/>
          </a:prstGeom>
          <a:noFill/>
        </p:spPr>
      </p:pic>
      <p:pic>
        <p:nvPicPr>
          <p:cNvPr id="29699" name="Picture 3" descr="C:\Users\Ирина\Desktop\физика\2_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8" y="3857628"/>
            <a:ext cx="4206775" cy="2763851"/>
          </a:xfrm>
          <a:prstGeom prst="rect">
            <a:avLst/>
          </a:prstGeom>
          <a:noFill/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3071802" y="142852"/>
            <a:ext cx="36433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/>
              <a:t>Энергетика</a:t>
            </a:r>
            <a:endParaRPr lang="ru-RU" sz="36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57158" y="928670"/>
            <a:ext cx="750099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/>
              <a:t>Энергетика</a:t>
            </a:r>
            <a:r>
              <a:rPr lang="ru-RU" i="1" dirty="0" smtClean="0"/>
              <a:t> — область хозяйственно-</a:t>
            </a:r>
            <a:r>
              <a:rPr lang="ru-RU" i="1" dirty="0" smtClean="0">
                <a:hlinkClick r:id="rId2" tooltip="Экономика"/>
              </a:rPr>
              <a:t>экономической</a:t>
            </a:r>
            <a:r>
              <a:rPr lang="ru-RU" i="1" dirty="0" smtClean="0"/>
              <a:t> деятельности человека, совокупность больших естественных и искусственных подсистем, служащих для преобразования, распределения и использования энергетических </a:t>
            </a:r>
            <a:r>
              <a:rPr lang="ru-RU" i="1" dirty="0" smtClean="0">
                <a:hlinkClick r:id="rId3" tooltip="Ресурс"/>
              </a:rPr>
              <a:t>ресурсов</a:t>
            </a:r>
            <a:r>
              <a:rPr lang="ru-RU" i="1" dirty="0" smtClean="0"/>
              <a:t> всех видов. Её целью является обеспечение производства </a:t>
            </a:r>
            <a:r>
              <a:rPr lang="ru-RU" i="1" dirty="0" smtClean="0">
                <a:hlinkClick r:id="rId4" tooltip="Энергия"/>
              </a:rPr>
              <a:t>энергии</a:t>
            </a:r>
            <a:r>
              <a:rPr lang="ru-RU" i="1" dirty="0" smtClean="0"/>
              <a:t> путём преобразования первичной, природной, энергии во вторичную, например в </a:t>
            </a:r>
            <a:r>
              <a:rPr lang="ru-RU" i="1" dirty="0" smtClean="0">
                <a:hlinkClick r:id="rId5" tooltip="Электроэнергия"/>
              </a:rPr>
              <a:t>электрическую</a:t>
            </a:r>
            <a:r>
              <a:rPr lang="ru-RU" i="1" dirty="0" smtClean="0"/>
              <a:t> или </a:t>
            </a:r>
            <a:r>
              <a:rPr lang="ru-RU" i="1" dirty="0" smtClean="0">
                <a:hlinkClick r:id="rId6" tooltip="Тепловая энергия"/>
              </a:rPr>
              <a:t>тепловую</a:t>
            </a:r>
            <a:r>
              <a:rPr lang="ru-RU" i="1" dirty="0" smtClean="0"/>
              <a:t> энергию.</a:t>
            </a:r>
            <a:endParaRPr lang="ru-RU" i="1" dirty="0"/>
          </a:p>
        </p:txBody>
      </p:sp>
      <p:pic>
        <p:nvPicPr>
          <p:cNvPr id="9218" name="Picture 2" descr="http://upload.wikimedia.org/wikipedia/commons/thumb/5/56/DampierreNuclearPowerPlant-2.JPG/300px-DampierreNuclearPowerPlant-2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21366721">
            <a:off x="517044" y="3763688"/>
            <a:ext cx="3643318" cy="2732489"/>
          </a:xfrm>
          <a:prstGeom prst="rect">
            <a:avLst/>
          </a:prstGeom>
          <a:noFill/>
        </p:spPr>
      </p:pic>
      <p:pic>
        <p:nvPicPr>
          <p:cNvPr id="9220" name="Picture 4" descr="http://upload.wikimedia.org/wikipedia/commons/thumb/7/71/RioParanaiba-Furnas-RepresadeItumbiara-2007.JPG/300px-RioParanaiba-Furnas-RepresadeItumbiara-2007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rot="299911">
            <a:off x="4822593" y="3719381"/>
            <a:ext cx="3500462" cy="2625347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500298" y="214290"/>
            <a:ext cx="492922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Виды энергетики</a:t>
            </a:r>
            <a:endParaRPr lang="ru-RU" sz="3200" b="1" dirty="0"/>
          </a:p>
        </p:txBody>
      </p:sp>
      <p:cxnSp>
        <p:nvCxnSpPr>
          <p:cNvPr id="9" name="Прямая со стрелкой 8"/>
          <p:cNvCxnSpPr/>
          <p:nvPr/>
        </p:nvCxnSpPr>
        <p:spPr>
          <a:xfrm rot="16200000" flipH="1">
            <a:off x="5322099" y="821513"/>
            <a:ext cx="642942" cy="5715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rot="5400000">
            <a:off x="2928926" y="857232"/>
            <a:ext cx="571504" cy="42862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Прямоугольник 19"/>
          <p:cNvSpPr/>
          <p:nvPr/>
        </p:nvSpPr>
        <p:spPr>
          <a:xfrm>
            <a:off x="1785918" y="1428736"/>
            <a:ext cx="18521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 </a:t>
            </a:r>
            <a:r>
              <a:rPr lang="ru-RU" i="1" dirty="0" smtClean="0">
                <a:solidFill>
                  <a:srgbClr val="C00000"/>
                </a:solidFill>
              </a:rPr>
              <a:t>Традиционная:</a:t>
            </a:r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5072066" y="1428736"/>
            <a:ext cx="225061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>
                <a:solidFill>
                  <a:srgbClr val="C00000"/>
                </a:solidFill>
              </a:rPr>
              <a:t>Альтернативная </a:t>
            </a:r>
          </a:p>
          <a:p>
            <a:r>
              <a:rPr lang="ru-RU" i="1" dirty="0" smtClean="0">
                <a:solidFill>
                  <a:srgbClr val="C00000"/>
                </a:solidFill>
              </a:rPr>
              <a:t>(нетрадиционная):</a:t>
            </a:r>
            <a:endParaRPr lang="ru-RU" i="1" dirty="0">
              <a:solidFill>
                <a:srgbClr val="C00000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928662" y="1928802"/>
            <a:ext cx="30718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ru-RU" i="1" dirty="0" smtClean="0">
                <a:solidFill>
                  <a:srgbClr val="C00000"/>
                </a:solidFill>
              </a:rPr>
              <a:t>Тепловые электростанции (ТЭС)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928662" y="2571744"/>
            <a:ext cx="30003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>
                <a:solidFill>
                  <a:srgbClr val="C00000"/>
                </a:solidFill>
              </a:rPr>
              <a:t>2. Конденсационные электростанции (КЭС)</a:t>
            </a:r>
            <a:endParaRPr lang="ru-RU" i="1" dirty="0">
              <a:solidFill>
                <a:srgbClr val="C00000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857224" y="3357562"/>
            <a:ext cx="32861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>
                <a:solidFill>
                  <a:srgbClr val="C00000"/>
                </a:solidFill>
              </a:rPr>
              <a:t>3. </a:t>
            </a:r>
            <a:r>
              <a:rPr lang="ru-RU" i="1" u="sng" dirty="0" smtClean="0">
                <a:solidFill>
                  <a:srgbClr val="C00000"/>
                </a:solidFill>
                <a:uFill>
                  <a:solidFill>
                    <a:srgbClr val="C00000"/>
                  </a:solidFill>
                </a:uFill>
              </a:rPr>
              <a:t>Теплоэлектроцентрали (ТЭЦ)</a:t>
            </a:r>
            <a:endParaRPr lang="ru-RU" i="1" u="sng" dirty="0">
              <a:solidFill>
                <a:srgbClr val="C00000"/>
              </a:solidFill>
              <a:uFill>
                <a:solidFill>
                  <a:srgbClr val="C00000"/>
                </a:solidFill>
              </a:u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928662" y="4143380"/>
            <a:ext cx="28058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 smtClean="0">
                <a:solidFill>
                  <a:srgbClr val="C00000"/>
                </a:solidFill>
              </a:rPr>
              <a:t>4. Атомная энергетика</a:t>
            </a:r>
            <a:endParaRPr lang="ru-RU" i="1" dirty="0">
              <a:solidFill>
                <a:srgbClr val="C00000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928662" y="4643446"/>
            <a:ext cx="32147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dirty="0" smtClean="0">
                <a:solidFill>
                  <a:srgbClr val="C00000"/>
                </a:solidFill>
              </a:rPr>
              <a:t>5. Гидроэлектростанции (ГЭС)</a:t>
            </a:r>
            <a:endParaRPr lang="ru-RU" i="1" dirty="0">
              <a:solidFill>
                <a:srgbClr val="C00000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928662" y="542926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i="1" dirty="0" smtClean="0">
                <a:solidFill>
                  <a:srgbClr val="C00000"/>
                </a:solidFill>
              </a:rPr>
              <a:t>6. Гидроаккумулирующие электростанции (ГАЭС)</a:t>
            </a:r>
            <a:endParaRPr lang="ru-RU" i="1" dirty="0">
              <a:solidFill>
                <a:srgbClr val="C00000"/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4572000" y="2214554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i="1" dirty="0" smtClean="0">
                <a:solidFill>
                  <a:srgbClr val="C00000"/>
                </a:solidFill>
              </a:rPr>
              <a:t>   1. Солнечная энергия </a:t>
            </a:r>
          </a:p>
          <a:p>
            <a:r>
              <a:rPr lang="ru-RU" i="1" dirty="0" smtClean="0">
                <a:solidFill>
                  <a:srgbClr val="C00000"/>
                </a:solidFill>
              </a:rPr>
              <a:t/>
            </a:r>
            <a:br>
              <a:rPr lang="ru-RU" i="1" dirty="0" smtClean="0">
                <a:solidFill>
                  <a:srgbClr val="C00000"/>
                </a:solidFill>
              </a:rPr>
            </a:br>
            <a:r>
              <a:rPr lang="ru-RU" i="1" dirty="0" smtClean="0">
                <a:solidFill>
                  <a:srgbClr val="C00000"/>
                </a:solidFill>
              </a:rPr>
              <a:t>   2. Энергия ветра </a:t>
            </a:r>
          </a:p>
          <a:p>
            <a:r>
              <a:rPr lang="ru-RU" i="1" dirty="0" smtClean="0">
                <a:solidFill>
                  <a:srgbClr val="C00000"/>
                </a:solidFill>
              </a:rPr>
              <a:t/>
            </a:r>
            <a:br>
              <a:rPr lang="ru-RU" i="1" dirty="0" smtClean="0">
                <a:solidFill>
                  <a:srgbClr val="C00000"/>
                </a:solidFill>
              </a:rPr>
            </a:br>
            <a:r>
              <a:rPr lang="ru-RU" i="1" dirty="0" smtClean="0">
                <a:solidFill>
                  <a:srgbClr val="C00000"/>
                </a:solidFill>
              </a:rPr>
              <a:t>   3. Энергия приливов </a:t>
            </a:r>
          </a:p>
          <a:p>
            <a:r>
              <a:rPr lang="ru-RU" i="1" dirty="0" smtClean="0">
                <a:solidFill>
                  <a:srgbClr val="C00000"/>
                </a:solidFill>
              </a:rPr>
              <a:t/>
            </a:r>
            <a:br>
              <a:rPr lang="ru-RU" i="1" dirty="0" smtClean="0">
                <a:solidFill>
                  <a:srgbClr val="C00000"/>
                </a:solidFill>
              </a:rPr>
            </a:br>
            <a:r>
              <a:rPr lang="ru-RU" i="1" dirty="0" smtClean="0">
                <a:solidFill>
                  <a:srgbClr val="C00000"/>
                </a:solidFill>
              </a:rPr>
              <a:t>   4. Геотермальная энергия </a:t>
            </a:r>
          </a:p>
          <a:p>
            <a:r>
              <a:rPr lang="ru-RU" i="1" dirty="0" smtClean="0">
                <a:solidFill>
                  <a:srgbClr val="C00000"/>
                </a:solidFill>
              </a:rPr>
              <a:t/>
            </a:r>
            <a:br>
              <a:rPr lang="ru-RU" i="1" dirty="0" smtClean="0">
                <a:solidFill>
                  <a:srgbClr val="C00000"/>
                </a:solidFill>
              </a:rPr>
            </a:br>
            <a:r>
              <a:rPr lang="ru-RU" i="1" dirty="0" smtClean="0">
                <a:solidFill>
                  <a:srgbClr val="C00000"/>
                </a:solidFill>
              </a:rPr>
              <a:t>   5. Энергия биомассы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   </a:t>
            </a:r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500034" y="142852"/>
            <a:ext cx="592933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i="1" dirty="0" smtClean="0"/>
              <a:t>В Саранске основным поставщиком тепла и электроэнергии является </a:t>
            </a:r>
            <a:r>
              <a:rPr lang="ru-RU" sz="2200" i="1" dirty="0" smtClean="0">
                <a:uFill>
                  <a:solidFill>
                    <a:srgbClr val="C00000"/>
                  </a:solidFill>
                </a:uFill>
              </a:rPr>
              <a:t>Теплоэлектроцентраль (ТЭЦ-2).</a:t>
            </a:r>
            <a:endParaRPr lang="ru-RU" sz="2200" i="1" dirty="0"/>
          </a:p>
        </p:txBody>
      </p:sp>
      <p:pic>
        <p:nvPicPr>
          <p:cNvPr id="7170" name="Picture 2" descr="C:\Users\Ирина\Desktop\физика\ТЕЦ-2\mordov_sar-tec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28736"/>
            <a:ext cx="9144000" cy="5429264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42910" y="285728"/>
            <a:ext cx="750097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  </a:t>
            </a:r>
            <a:r>
              <a:rPr lang="ru-RU" sz="2000" b="1" i="1" dirty="0" smtClean="0"/>
              <a:t>Теплоэлектроцентраль</a:t>
            </a:r>
            <a:r>
              <a:rPr lang="ru-RU" sz="2000" i="1" dirty="0" smtClean="0"/>
              <a:t> (</a:t>
            </a:r>
            <a:r>
              <a:rPr lang="ru-RU" sz="2000" b="1" i="1" dirty="0" smtClean="0"/>
              <a:t>ТЭЦ</a:t>
            </a:r>
            <a:r>
              <a:rPr lang="ru-RU" sz="2000" i="1" dirty="0" smtClean="0"/>
              <a:t>) — разновидность </a:t>
            </a:r>
            <a:r>
              <a:rPr lang="ru-RU" sz="2000" i="1" dirty="0" smtClean="0">
                <a:hlinkClick r:id="rId2" tooltip="Тепловая электростанция"/>
              </a:rPr>
              <a:t>тепловой электростанции</a:t>
            </a:r>
            <a:r>
              <a:rPr lang="ru-RU" sz="2000" i="1" dirty="0" smtClean="0"/>
              <a:t>, которая производит не только </a:t>
            </a:r>
            <a:r>
              <a:rPr lang="ru-RU" sz="2000" i="1" dirty="0" smtClean="0">
                <a:hlinkClick r:id="rId3" tooltip="Электрическая энергия"/>
              </a:rPr>
              <a:t>электроэнергию</a:t>
            </a:r>
            <a:r>
              <a:rPr lang="ru-RU" sz="2000" i="1" dirty="0" smtClean="0"/>
              <a:t>, но и является источником </a:t>
            </a:r>
            <a:r>
              <a:rPr lang="ru-RU" sz="2000" i="1" dirty="0" smtClean="0">
                <a:hlinkClick r:id="rId4" tooltip="Тепловая энергия"/>
              </a:rPr>
              <a:t>тепловой энергии</a:t>
            </a:r>
            <a:r>
              <a:rPr lang="ru-RU" sz="2000" i="1" dirty="0" smtClean="0"/>
              <a:t> в централизованных системах теплоснабжения (в виде </a:t>
            </a:r>
            <a:r>
              <a:rPr lang="ru-RU" sz="2000" i="1" dirty="0" smtClean="0">
                <a:hlinkClick r:id="rId5" tooltip="Пар"/>
              </a:rPr>
              <a:t>пара</a:t>
            </a:r>
            <a:r>
              <a:rPr lang="ru-RU" sz="2000" i="1" dirty="0" smtClean="0"/>
              <a:t> и горячей воды, в том числе и для обеспечения </a:t>
            </a:r>
            <a:r>
              <a:rPr lang="ru-RU" sz="2000" i="1" dirty="0" smtClean="0">
                <a:hlinkClick r:id="rId6" tooltip="Горячее водоснабжение"/>
              </a:rPr>
              <a:t>горячего водоснабжения</a:t>
            </a:r>
            <a:r>
              <a:rPr lang="ru-RU" sz="2000" i="1" dirty="0" smtClean="0"/>
              <a:t> и </a:t>
            </a:r>
            <a:r>
              <a:rPr lang="ru-RU" sz="2000" i="1" dirty="0" smtClean="0">
                <a:hlinkClick r:id="rId7" tooltip="Отопление"/>
              </a:rPr>
              <a:t>отопления</a:t>
            </a:r>
            <a:r>
              <a:rPr lang="ru-RU" sz="2000" i="1" dirty="0" smtClean="0"/>
              <a:t> жилых и промышленных объектов).</a:t>
            </a:r>
            <a:endParaRPr lang="ru-RU" sz="2000" i="1" dirty="0"/>
          </a:p>
        </p:txBody>
      </p:sp>
      <p:pic>
        <p:nvPicPr>
          <p:cNvPr id="34818" name="Picture 2" descr="C:\Users\Ирина\Desktop\физика\ТЕЦ-2\0000SJNZPT0JR7R8-C303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142976" y="2857496"/>
            <a:ext cx="6429420" cy="37781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28860" y="142852"/>
            <a:ext cx="388228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/>
              <a:t>Принцип работы:</a:t>
            </a:r>
            <a:endParaRPr lang="ru-RU" sz="36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14282" y="928670"/>
            <a:ext cx="8643998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/>
              <a:t>  ТЭЦ конструктивно устроена как </a:t>
            </a:r>
            <a:r>
              <a:rPr lang="ru-RU" sz="1600" dirty="0" smtClean="0">
                <a:hlinkClick r:id="rId2" tooltip="Конденсационная электростанция"/>
              </a:rPr>
              <a:t>конденсационная электростанция</a:t>
            </a:r>
            <a:r>
              <a:rPr lang="ru-RU" sz="1600" dirty="0" smtClean="0"/>
              <a:t> (КЭС). Главное отличие ТЭЦ от КЭС состоит в возможности отобрать часть тепловой энергии </a:t>
            </a:r>
            <a:r>
              <a:rPr lang="ru-RU" sz="1600" dirty="0" smtClean="0">
                <a:hlinkClick r:id="rId3" tooltip="Пар"/>
              </a:rPr>
              <a:t>пара</a:t>
            </a:r>
            <a:r>
              <a:rPr lang="ru-RU" sz="1600" dirty="0" smtClean="0"/>
              <a:t>, после того, как он выработает электрическую энергию. В зависимости от вида </a:t>
            </a:r>
            <a:r>
              <a:rPr lang="ru-RU" sz="1600" dirty="0" smtClean="0">
                <a:hlinkClick r:id="rId4" tooltip="Паровая турбина"/>
              </a:rPr>
              <a:t>паровой турбины</a:t>
            </a:r>
            <a:r>
              <a:rPr lang="ru-RU" sz="1600" dirty="0" smtClean="0"/>
              <a:t>, существуют различные отборы пара, которые позволяют забирать из нее пар с разными параметрами. Турбины ТЭЦ позволяют регулировать количество отбираемого пара. Отобранный пар конденсируется в сетевых подогревателях и передает свою энергию сетевой воде, которая направляется на пиковые водогрейные котельные и </a:t>
            </a:r>
            <a:r>
              <a:rPr lang="ru-RU" sz="1600" dirty="0" smtClean="0">
                <a:hlinkClick r:id="rId5" tooltip="Тепловой пункт"/>
              </a:rPr>
              <a:t>тепловые пункты</a:t>
            </a:r>
            <a:r>
              <a:rPr lang="ru-RU" sz="1600" dirty="0" smtClean="0"/>
              <a:t>. На ТЭЦ есть возможность перекрывать тепловые отборы пара, в этом случае ТЭЦ становится обычной КЭС. Это дает возможность работать ТЭЦ по двум графикам нагрузки:</a:t>
            </a:r>
          </a:p>
          <a:p>
            <a:r>
              <a:rPr lang="ru-RU" sz="1600" dirty="0" smtClean="0"/>
              <a:t>тепловому — электрическая нагрузка жёстко зависит от тепловой нагрузки (тепловая нагрузка — приоритет)</a:t>
            </a:r>
          </a:p>
          <a:p>
            <a:r>
              <a:rPr lang="ru-RU" sz="1600" dirty="0" smtClean="0"/>
              <a:t>электрическому — электрическая нагрузка не зависит от тепловой, либо тепловая нагрузка вовсе отсутствует (приоритет — электрическая нагрузка).</a:t>
            </a:r>
          </a:p>
          <a:p>
            <a:r>
              <a:rPr lang="ru-RU" sz="1600" dirty="0" smtClean="0"/>
              <a:t>Совмещение функций генерации тепла и электроэнергии (</a:t>
            </a:r>
            <a:r>
              <a:rPr lang="ru-RU" sz="1600" dirty="0" err="1" smtClean="0">
                <a:hlinkClick r:id="rId6" tooltip="Когенерация"/>
              </a:rPr>
              <a:t>когенерация</a:t>
            </a:r>
            <a:r>
              <a:rPr lang="ru-RU" sz="1600" dirty="0" smtClean="0"/>
              <a:t>) выгодно, так как оставшееся тепло, которое не участвует в работе на КЭС, используется в отоплении. Это повышает расчетный </a:t>
            </a:r>
            <a:r>
              <a:rPr lang="ru-RU" sz="1600" dirty="0" smtClean="0">
                <a:hlinkClick r:id="rId7" tooltip="Коэффициент полезного действия"/>
              </a:rPr>
              <a:t>КПД</a:t>
            </a:r>
            <a:r>
              <a:rPr lang="ru-RU" sz="1600" dirty="0" smtClean="0"/>
              <a:t> в целом (80 % у ТЭЦ и 30 % у КЭС), но не говорит об экономичности ТЭЦ. Основными же показателями экономичности являются: удельная выработка электроэнергии на тепловом потреблении и </a:t>
            </a:r>
            <a:r>
              <a:rPr lang="ru-RU" sz="1600" dirty="0" smtClean="0">
                <a:hlinkClick r:id="rId7" tooltip="Коэффициент полезного действия"/>
              </a:rPr>
              <a:t>КПД</a:t>
            </a:r>
            <a:r>
              <a:rPr lang="ru-RU" sz="1600" dirty="0" smtClean="0"/>
              <a:t> цикла КЭС.</a:t>
            </a:r>
          </a:p>
          <a:p>
            <a:r>
              <a:rPr lang="ru-RU" sz="1600" dirty="0" smtClean="0"/>
              <a:t>При строительстве ТЭЦ необходимо учитывать близость потребителей тепла в виде горячей воды и </a:t>
            </a:r>
            <a:r>
              <a:rPr lang="ru-RU" sz="1600" dirty="0" smtClean="0">
                <a:hlinkClick r:id="rId3" tooltip="Пар"/>
              </a:rPr>
              <a:t>пара</a:t>
            </a:r>
            <a:r>
              <a:rPr lang="ru-RU" sz="1600" dirty="0" smtClean="0"/>
              <a:t>, так как передача тепла на большие расстояния экономически нецелесообразна.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50" y="0"/>
            <a:ext cx="8929750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          Теплоэлектроцентрали (ТЭЦ)</a:t>
            </a:r>
          </a:p>
          <a:p>
            <a:endParaRPr lang="ru-RU" sz="3200" b="1" dirty="0" smtClean="0"/>
          </a:p>
          <a:p>
            <a:r>
              <a:rPr lang="ru-RU" dirty="0" smtClean="0"/>
              <a:t>  </a:t>
            </a:r>
            <a:r>
              <a:rPr lang="ru-RU" i="1" dirty="0" smtClean="0"/>
              <a:t> + Кроме электроэнергии вырабатывают тепло в виде горячей воды (бытовые нужды, отопление) и водяного пара (химическая промышленность, строительство)</a:t>
            </a:r>
            <a:br>
              <a:rPr lang="ru-RU" i="1" dirty="0" smtClean="0"/>
            </a:br>
            <a:r>
              <a:rPr lang="ru-RU" i="1" dirty="0" smtClean="0"/>
              <a:t>   + КПД около 70% </a:t>
            </a:r>
            <a:br>
              <a:rPr lang="ru-RU" i="1" dirty="0" smtClean="0"/>
            </a:br>
            <a:r>
              <a:rPr lang="ru-RU" i="1" dirty="0" smtClean="0"/>
              <a:t>   - тяготеют к потребителю (привязанность),строятся не далее чем в 20-30 км от потребителя </a:t>
            </a:r>
            <a:br>
              <a:rPr lang="ru-RU" i="1" dirty="0" smtClean="0"/>
            </a:br>
            <a:r>
              <a:rPr lang="ru-RU" i="1" dirty="0" smtClean="0"/>
              <a:t>   - загрязняют атмосферу в местах массового скопления людей (особенно работающие на угле, газ - чище) </a:t>
            </a:r>
            <a:br>
              <a:rPr lang="ru-RU" i="1" dirty="0" smtClean="0"/>
            </a:br>
            <a:r>
              <a:rPr lang="ru-RU" i="1" dirty="0" smtClean="0"/>
              <a:t>   - значительные расходы на доставку топлива </a:t>
            </a:r>
            <a:br>
              <a:rPr lang="ru-RU" i="1" dirty="0" smtClean="0"/>
            </a:br>
            <a:r>
              <a:rPr lang="ru-RU" i="1" dirty="0" smtClean="0"/>
              <a:t>   - зависимость от других стран и регионов</a:t>
            </a:r>
            <a:endParaRPr lang="ru-RU" i="1" dirty="0"/>
          </a:p>
        </p:txBody>
      </p:sp>
      <p:pic>
        <p:nvPicPr>
          <p:cNvPr id="33794" name="Picture 2" descr="C:\Users\Ирина\Desktop\физика\ТЕЦ-2\84461_mai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267145">
            <a:off x="5194704" y="3809620"/>
            <a:ext cx="3571900" cy="2710233"/>
          </a:xfrm>
          <a:prstGeom prst="rect">
            <a:avLst/>
          </a:prstGeom>
          <a:noFill/>
        </p:spPr>
      </p:pic>
      <p:pic>
        <p:nvPicPr>
          <p:cNvPr id="33795" name="Picture 3" descr="C:\Users\Ирина\Desktop\физика\ТЕЦ-2\ТЭЦ-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4000504"/>
            <a:ext cx="3571900" cy="26789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3379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C:\Users\Ирина\Desktop\физика\saransk-penz-guber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28596" y="285728"/>
            <a:ext cx="4786346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  </a:t>
            </a:r>
            <a:r>
              <a:rPr lang="ru-RU" sz="2000" i="1" dirty="0" smtClean="0">
                <a:solidFill>
                  <a:srgbClr val="C00000"/>
                </a:solidFill>
              </a:rPr>
              <a:t>Во второй половине 50-х годов в Саранске стали действовать новые крупные заводы: электроламповый, кабельный, </a:t>
            </a:r>
            <a:r>
              <a:rPr lang="ru-RU" sz="2000" i="1" dirty="0" err="1" smtClean="0">
                <a:solidFill>
                  <a:srgbClr val="C00000"/>
                </a:solidFill>
              </a:rPr>
              <a:t>автосамосвальный</a:t>
            </a:r>
            <a:r>
              <a:rPr lang="ru-RU" sz="2000" i="1" dirty="0" smtClean="0">
                <a:solidFill>
                  <a:srgbClr val="C00000"/>
                </a:solidFill>
              </a:rPr>
              <a:t>, приборостроительный, экскаваторный и другие. Введены были в действие и новые предприятия местного значения: пивоваренный, молочный, хлебный заводы, мебельная, макаронная фабрики и другие.</a:t>
            </a:r>
          </a:p>
          <a:p>
            <a:r>
              <a:rPr lang="ru-RU" sz="2000" i="1" dirty="0" smtClean="0">
                <a:solidFill>
                  <a:srgbClr val="C00000"/>
                </a:solidFill>
              </a:rPr>
              <a:t>В 1958 году пущена в действие первая, а в 1959 году вторая турбина мощной Саранской ТЭЦ № 2. Энергетика значительно возросла и позволила с нарастающими темпами развивать промышленность города и прилегающих к нему районов.</a:t>
            </a:r>
            <a:endParaRPr lang="ru-RU" sz="2000" i="1" dirty="0">
              <a:solidFill>
                <a:srgbClr val="C00000"/>
              </a:solidFill>
            </a:endParaRPr>
          </a:p>
        </p:txBody>
      </p:sp>
      <p:pic>
        <p:nvPicPr>
          <p:cNvPr id="6146" name="Picture 2" descr="http://www.adm-saransk.ru/images/saransk/constructions/construction1_prev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1253671">
            <a:off x="5451529" y="198800"/>
            <a:ext cx="3004950" cy="2019326"/>
          </a:xfrm>
          <a:prstGeom prst="rect">
            <a:avLst/>
          </a:prstGeom>
          <a:noFill/>
        </p:spPr>
      </p:pic>
      <p:pic>
        <p:nvPicPr>
          <p:cNvPr id="6148" name="Picture 4" descr="http://www.adm-saransk.ru/images/saransk/constructions/construction2_prev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00694" y="2500306"/>
            <a:ext cx="3214710" cy="2121709"/>
          </a:xfrm>
          <a:prstGeom prst="rect">
            <a:avLst/>
          </a:prstGeom>
          <a:noFill/>
        </p:spPr>
      </p:pic>
      <p:pic>
        <p:nvPicPr>
          <p:cNvPr id="6150" name="Picture 6" descr="http://www.adm-saransk.ru/images/saransk/constructions/construction8_prev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1132" y="4875027"/>
            <a:ext cx="3564793" cy="1668323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4" dur="1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85720" y="214290"/>
            <a:ext cx="850109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</a:t>
            </a:r>
            <a:r>
              <a:rPr lang="ru-RU" i="1" dirty="0" smtClean="0">
                <a:solidFill>
                  <a:srgbClr val="C00000"/>
                </a:solidFill>
              </a:rPr>
              <a:t>В 1960 году завершена электрификация железно­дорожного движения на линии Инза — Рузаевка — Сасово с подачей на этот участок электроэнергии от Куйбышевской ГЭС. С включением в 1961 году линии электропередачи Саранск — Рузаевка Саранские ТЭЦ № 1 и № 2 и подстанции </a:t>
            </a:r>
            <a:r>
              <a:rPr lang="ru-RU" i="1" dirty="0" err="1" smtClean="0">
                <a:solidFill>
                  <a:srgbClr val="C00000"/>
                </a:solidFill>
              </a:rPr>
              <a:t>Рузаевского</a:t>
            </a:r>
            <a:r>
              <a:rPr lang="ru-RU" i="1" dirty="0" smtClean="0">
                <a:solidFill>
                  <a:srgbClr val="C00000"/>
                </a:solidFill>
              </a:rPr>
              <a:t> отделения Куйбышевской железной дороги соединены с единой энергетической системой Европейской части СССР.</a:t>
            </a:r>
          </a:p>
          <a:p>
            <a:r>
              <a:rPr lang="ru-RU" i="1" dirty="0" smtClean="0">
                <a:solidFill>
                  <a:srgbClr val="C00000"/>
                </a:solidFill>
              </a:rPr>
              <a:t>Электрификация железнодорожного движения на магистрали Москва — Иркутск, проходящей через район Саранска, открывает новые возможности хотя промышленного развития города.</a:t>
            </a:r>
            <a:endParaRPr lang="ru-RU" i="1" dirty="0">
              <a:solidFill>
                <a:srgbClr val="C00000"/>
              </a:solidFill>
            </a:endParaRPr>
          </a:p>
        </p:txBody>
      </p:sp>
      <p:pic>
        <p:nvPicPr>
          <p:cNvPr id="5122" name="Picture 2" descr="http://www.adm-saransk.ru/images/saransk/constructions/construction9_prev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928934"/>
            <a:ext cx="8786842" cy="3734408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2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42852"/>
            <a:ext cx="8501122" cy="1399032"/>
          </a:xfrm>
        </p:spPr>
        <p:txBody>
          <a:bodyPr/>
          <a:lstStyle/>
          <a:p>
            <a:r>
              <a:rPr lang="ru-RU" dirty="0" smtClean="0"/>
              <a:t>Обоснование актуальности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571612"/>
            <a:ext cx="8443914" cy="4643470"/>
          </a:xfrm>
        </p:spPr>
        <p:txBody>
          <a:bodyPr/>
          <a:lstStyle/>
          <a:p>
            <a:r>
              <a:rPr lang="ru-RU" i="1" dirty="0" smtClean="0"/>
              <a:t>Выбранная тема имеет важное значение, т.к. большинство электроэнергии нашего города до сих пор вырабатывается на теплоэлектроцентралях</a:t>
            </a:r>
            <a:r>
              <a:rPr lang="ru-RU" b="1" dirty="0" smtClean="0"/>
              <a:t> </a:t>
            </a:r>
            <a:r>
              <a:rPr lang="ru-RU" i="1" dirty="0" smtClean="0"/>
              <a:t>(ТЭЦ-2).</a:t>
            </a:r>
            <a:endParaRPr lang="ru-RU" b="1" dirty="0" smtClean="0"/>
          </a:p>
          <a:p>
            <a:r>
              <a:rPr lang="ru-RU" i="1" dirty="0" smtClean="0"/>
              <a:t>Без электроэнергии невозможно представить развитие городов в целом, а также и нашего Саранска.</a:t>
            </a:r>
            <a:endParaRPr lang="ru-RU" i="1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428860" y="142852"/>
            <a:ext cx="442755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Саранская ТЭЦ-2</a:t>
            </a:r>
            <a:endParaRPr lang="ru-RU" sz="3200" dirty="0"/>
          </a:p>
        </p:txBody>
      </p:sp>
      <p:pic>
        <p:nvPicPr>
          <p:cNvPr id="32770" name="Picture 2" descr="http://www.moren.ru/old/images/podraz/1te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1419199">
            <a:off x="214282" y="857232"/>
            <a:ext cx="4048153" cy="2428892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429124" y="714356"/>
            <a:ext cx="4572032" cy="4000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</a:t>
            </a:r>
            <a:r>
              <a:rPr lang="ru-RU" i="1" dirty="0" smtClean="0"/>
              <a:t>Саранская ТЭЦ-2 является обособленным подразделением, входящим в состав ОАО «</a:t>
            </a:r>
            <a:r>
              <a:rPr lang="ru-RU" i="1" dirty="0" err="1" smtClean="0"/>
              <a:t>Мордовэнерго</a:t>
            </a:r>
            <a:r>
              <a:rPr lang="ru-RU" i="1" dirty="0" smtClean="0"/>
              <a:t>». Саранская теплоэлектроцентраль-2 (ТЭЦ-2) введена в эксплуатацию в декабре 1958 года для покрытия части тепловых и электрических нагрузок города и республики. На начало 2001 года состав основного оборудования ТЭЦ-2 следующий:</a:t>
            </a:r>
          </a:p>
          <a:p>
            <a:r>
              <a:rPr lang="ru-RU" i="1" dirty="0" smtClean="0"/>
              <a:t>энергетических (паровых) котлов—8;</a:t>
            </a:r>
          </a:p>
          <a:p>
            <a:r>
              <a:rPr lang="ru-RU" i="1" dirty="0" smtClean="0"/>
              <a:t>водогрейных котлов—3;</a:t>
            </a:r>
          </a:p>
          <a:p>
            <a:r>
              <a:rPr lang="ru-RU" i="1" dirty="0" smtClean="0"/>
              <a:t>турбогенераторов—4.</a:t>
            </a:r>
            <a:endParaRPr lang="ru-RU" i="1" dirty="0"/>
          </a:p>
        </p:txBody>
      </p:sp>
      <p:pic>
        <p:nvPicPr>
          <p:cNvPr id="32771" name="Picture 3" descr="C:\Users\Ирина\Desktop\физика\ТЕЦ-2\4swmz9-ccm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202367">
            <a:off x="320390" y="3808945"/>
            <a:ext cx="3928308" cy="26146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3277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00100" y="214290"/>
            <a:ext cx="71407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i="1" dirty="0" smtClean="0">
                <a:solidFill>
                  <a:srgbClr val="FFC000"/>
                </a:solidFill>
              </a:rPr>
              <a:t>Северный жилой массив — ТЭЦ-2</a:t>
            </a:r>
            <a:endParaRPr lang="ru-RU" sz="3200" b="1" i="1" dirty="0">
              <a:solidFill>
                <a:srgbClr val="FFC000"/>
              </a:solidFill>
            </a:endParaRPr>
          </a:p>
        </p:txBody>
      </p:sp>
      <p:pic>
        <p:nvPicPr>
          <p:cNvPr id="41986" name="Picture 2" descr="http://www.saransk-online.info/images/00049_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1369813">
            <a:off x="282792" y="1235756"/>
            <a:ext cx="2844873" cy="214314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214646" y="928670"/>
            <a:ext cx="5929354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/>
              <a:t>  </a:t>
            </a:r>
            <a:r>
              <a:rPr lang="ru-RU" sz="1600" i="1" dirty="0" smtClean="0"/>
              <a:t>Его возникновение связано с возведением в Саранске крупной тепловой электростанции Мордовии. 30 июля 1951 года Совет Министров Мордовской АССР принял постановление "О выборе площадки для строительства Саранской ТЭЦ-2". Такое место нашли недалеко от реки Инсар в северной возвышенности части города, носившей ранее название Казачья гора. Решениями исполкома Саранского горсовета от 11 января и 25 мая 1952 года отводились земельные участки для строительства второй ТЭЦ в городе Саранске в северо-восточной части города площадью до 30 гектаров. К западу от ТЭЦ предоставили земельный участок для возведения жилого поселка строителей, рабочих и ИТР нового энергетического предприятия. Площадка будущего поселка размещалась на месте бывшей Никитинской горы, между ТЭЦ-2 и аэродромом на полевом участке колхоза "Волжская коммуна" </a:t>
            </a:r>
            <a:r>
              <a:rPr lang="ru-RU" sz="1600" i="1" dirty="0" err="1" smtClean="0"/>
              <a:t>Лямбирского</a:t>
            </a:r>
            <a:r>
              <a:rPr lang="ru-RU" sz="1600" i="1" dirty="0" smtClean="0"/>
              <a:t> района. В 1953 году началось строительство ТЭЦ, а 13 декабря 1958 года первый турбоагрегат выдал электрическую энергию. Директором строящейся ТЭЦ-2 был В. В. Солнцев, а начальником стройуправления — И. М. Дорофеев.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3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4214779" y="642918"/>
          <a:ext cx="4929221" cy="6215082"/>
        </p:xfrm>
        <a:graphic>
          <a:graphicData uri="http://schemas.openxmlformats.org/drawingml/2006/table">
            <a:tbl>
              <a:tblPr/>
              <a:tblGrid>
                <a:gridCol w="4621146"/>
                <a:gridCol w="308075"/>
              </a:tblGrid>
              <a:tr h="6215082">
                <a:tc>
                  <a:txBody>
                    <a:bodyPr/>
                    <a:lstStyle/>
                    <a:p>
                      <a:pPr algn="just"/>
                      <a:r>
                        <a:rPr lang="ru-RU" sz="1200" dirty="0"/>
                        <a:t/>
                      </a:r>
                      <a:br>
                        <a:rPr lang="ru-RU" sz="1200" dirty="0"/>
                      </a:br>
                      <a:r>
                        <a:rPr lang="ru-RU" sz="1200" dirty="0"/>
                        <a:t>В апреле 2011 года на Саранской ТЭЦ-2 (г. Саранск) проведены работы по модернизации верхнего уровня АСУ ТП турбогенератора ст.№2 на базе</a:t>
                      </a:r>
                      <a:r>
                        <a:rPr lang="ru-RU" sz="1200" b="1" dirty="0"/>
                        <a:t> </a:t>
                      </a:r>
                      <a:r>
                        <a:rPr lang="ru-RU" sz="1200" b="1" dirty="0">
                          <a:solidFill>
                            <a:srgbClr val="4959BD"/>
                          </a:solidFill>
                          <a:hlinkClick r:id="rId2"/>
                        </a:rPr>
                        <a:t>ПТК КРУГ-2000™</a:t>
                      </a:r>
                      <a:r>
                        <a:rPr lang="ru-RU" sz="1200" b="1" dirty="0"/>
                        <a:t>. </a:t>
                      </a:r>
                      <a:r>
                        <a:rPr lang="ru-RU" sz="1200" dirty="0"/>
                        <a:t>Электрическая мощность турбогенератора–60 МВт.</a:t>
                      </a:r>
                    </a:p>
                    <a:p>
                      <a:pPr algn="just"/>
                      <a:r>
                        <a:rPr lang="ru-RU" sz="1200" i="1" dirty="0"/>
                        <a:t>Саранская ТЭЦ-2 входит в состав Мордовского филиала ОАО «ТГК-6».</a:t>
                      </a:r>
                      <a:br>
                        <a:rPr lang="ru-RU" sz="1200" i="1" dirty="0"/>
                      </a:br>
                      <a:r>
                        <a:rPr lang="ru-RU" sz="1200" i="1" dirty="0"/>
                        <a:t>Установленная электрическая мощность 340 МВт. Тепловая мощность 778 Гкал/час.</a:t>
                      </a:r>
                      <a:endParaRPr lang="ru-RU" sz="1200" dirty="0"/>
                    </a:p>
                    <a:p>
                      <a:r>
                        <a:rPr lang="ru-RU" sz="1200" b="1" u="none" strike="noStrike" dirty="0">
                          <a:solidFill>
                            <a:srgbClr val="00B0F0"/>
                          </a:solidFill>
                          <a:latin typeface="Arial"/>
                        </a:rPr>
                        <a:t>Цели</a:t>
                      </a:r>
                    </a:p>
                    <a:p>
                      <a:pPr>
                        <a:buFont typeface="Arial"/>
                        <a:buChar char="•"/>
                      </a:pPr>
                      <a:r>
                        <a:rPr lang="ru-RU" sz="1200" dirty="0"/>
                        <a:t>Замена морально и физически устаревшего оборудования верхнего уровня АСУ ТП</a:t>
                      </a:r>
                    </a:p>
                    <a:p>
                      <a:pPr>
                        <a:buFont typeface="Arial"/>
                        <a:buChar char="•"/>
                      </a:pPr>
                      <a:r>
                        <a:rPr lang="ru-RU" sz="1200" dirty="0"/>
                        <a:t>Повышение эффективности и надежности управления технологическими процессами в нормальных и переходных режимах</a:t>
                      </a:r>
                    </a:p>
                    <a:p>
                      <a:pPr>
                        <a:buFont typeface="Arial"/>
                        <a:buChar char="•"/>
                      </a:pPr>
                      <a:r>
                        <a:rPr lang="ru-RU" sz="1200" dirty="0"/>
                        <a:t>Улучшение условий работы оперативного персонала.</a:t>
                      </a:r>
                    </a:p>
                    <a:p>
                      <a:r>
                        <a:rPr lang="ru-RU" sz="1200" b="1" u="none" strike="noStrike" dirty="0">
                          <a:solidFill>
                            <a:srgbClr val="00B0F0"/>
                          </a:solidFill>
                          <a:latin typeface="Arial"/>
                        </a:rPr>
                        <a:t>Функции</a:t>
                      </a:r>
                    </a:p>
                    <a:p>
                      <a:pPr>
                        <a:buFont typeface="Arial"/>
                        <a:buChar char="•"/>
                      </a:pPr>
                      <a:r>
                        <a:rPr lang="ru-RU" sz="1200" dirty="0"/>
                        <a:t>Информационные: измерение и контроль технологических параметров, предоставление данных оперативному и обслуживающему персоналу, формирование сигнализации, архивирование данных и т.д.</a:t>
                      </a:r>
                    </a:p>
                    <a:p>
                      <a:pPr>
                        <a:buFont typeface="Arial"/>
                        <a:buChar char="•"/>
                      </a:pPr>
                      <a:r>
                        <a:rPr lang="ru-RU" sz="1200" dirty="0"/>
                        <a:t>Управляющие: технологические защиты и блокировки, регулирование, дистанционное управление исполнительными механизмами</a:t>
                      </a:r>
                    </a:p>
                    <a:p>
                      <a:pPr>
                        <a:buFont typeface="Arial"/>
                        <a:buChar char="•"/>
                      </a:pPr>
                      <a:r>
                        <a:rPr lang="ru-RU" sz="1200" dirty="0"/>
                        <a:t>Вспомогательные: диагностика оборудования ПТК, коррекция системного времени абонентов АСУ ТП, защита от несанкционированного доступа в локальную сеть АСУ ТП и т.д.</a:t>
                      </a:r>
                    </a:p>
                    <a:p>
                      <a:pPr algn="just"/>
                      <a:r>
                        <a:rPr lang="ru-RU" sz="1200" dirty="0"/>
                        <a:t>Начиная с 1999 года фирма «КРУГ» внедрила ряд проектов на Саранской ТЭЦ-2, в их числе: </a:t>
                      </a:r>
                      <a:r>
                        <a:rPr lang="ru-RU" sz="1200" dirty="0">
                          <a:solidFill>
                            <a:srgbClr val="4959BD"/>
                          </a:solidFill>
                          <a:hlinkClick r:id="rId3"/>
                        </a:rPr>
                        <a:t>автоматизированная система коммерческого учета природного газа на ГРП</a:t>
                      </a:r>
                      <a:r>
                        <a:rPr lang="ru-RU" sz="1200" dirty="0"/>
                        <a:t>, </a:t>
                      </a:r>
                      <a:r>
                        <a:rPr lang="ru-RU" sz="1200" dirty="0">
                          <a:solidFill>
                            <a:srgbClr val="4959BD"/>
                          </a:solidFill>
                          <a:hlinkClick r:id="rId4"/>
                        </a:rPr>
                        <a:t>система коммерческого учета </a:t>
                      </a:r>
                      <a:r>
                        <a:rPr lang="ru-RU" sz="1200" dirty="0" err="1">
                          <a:solidFill>
                            <a:srgbClr val="4959BD"/>
                          </a:solidFill>
                          <a:hlinkClick r:id="rId4"/>
                        </a:rPr>
                        <a:t>теплоресурсов</a:t>
                      </a:r>
                      <a:r>
                        <a:rPr lang="ru-RU" sz="1200" dirty="0" smtClean="0"/>
                        <a:t>.</a:t>
                      </a:r>
                      <a:endParaRPr lang="ru-RU" sz="1200" dirty="0"/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600" dirty="0"/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428596" y="714356"/>
            <a:ext cx="3964085" cy="2246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444360" tIns="0" rIns="0" bIns="7617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 </a:t>
            </a: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                                               </a:t>
            </a:r>
          </a:p>
        </p:txBody>
      </p:sp>
      <p:pic>
        <p:nvPicPr>
          <p:cNvPr id="35842" name="Picture 2" descr="http://www.krug2000.ru/news/405_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21371546">
            <a:off x="295775" y="1114500"/>
            <a:ext cx="3530732" cy="257176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214414" y="142852"/>
            <a:ext cx="685804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На Саранской ТЭЦ-2 модернизирована АСУ ТП турбогенератора.</a:t>
            </a:r>
          </a:p>
        </p:txBody>
      </p:sp>
      <p:pic>
        <p:nvPicPr>
          <p:cNvPr id="35843" name="Picture 3" descr="C:\Users\Ирина\Desktop\физика\4gal16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0965" y="3932203"/>
            <a:ext cx="3528501" cy="26463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3" dur="1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85720" y="214289"/>
          <a:ext cx="4071966" cy="2330442"/>
        </p:xfrm>
        <a:graphic>
          <a:graphicData uri="http://schemas.openxmlformats.org/drawingml/2006/table">
            <a:tbl>
              <a:tblPr/>
              <a:tblGrid>
                <a:gridCol w="2969142"/>
                <a:gridCol w="1102824"/>
              </a:tblGrid>
              <a:tr h="51374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19050" marR="19050" marT="19050" marB="190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</a:t>
                      </a:r>
                      <a:r>
                        <a:rPr lang="ru-RU" sz="2000" i="1" dirty="0" smtClean="0"/>
                        <a:t> ТЭЦ-2</a:t>
                      </a:r>
                      <a:endParaRPr lang="ru-RU" sz="2000" i="1" dirty="0"/>
                    </a:p>
                  </a:txBody>
                  <a:tcPr>
                    <a:lnL>
                      <a:noFill/>
                    </a:lnL>
                  </a:tcPr>
                </a:tc>
              </a:tr>
              <a:tr h="271567">
                <a:tc>
                  <a:txBody>
                    <a:bodyPr/>
                    <a:lstStyle/>
                    <a:p>
                      <a:pPr algn="ctr"/>
                      <a:r>
                        <a:rPr lang="ru-RU" sz="900">
                          <a:solidFill>
                            <a:srgbClr val="000000"/>
                          </a:solidFill>
                          <a:latin typeface="Arial"/>
                        </a:rPr>
                        <a:t>Установленная электрическая мощность</a:t>
                      </a:r>
                    </a:p>
                  </a:txBody>
                  <a:tcPr marL="28575" marR="28575" marT="28575" marB="2857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>
                          <a:solidFill>
                            <a:srgbClr val="000000"/>
                          </a:solidFill>
                          <a:latin typeface="Arial"/>
                        </a:rPr>
                        <a:t>340 МВт</a:t>
                      </a:r>
                    </a:p>
                  </a:txBody>
                  <a:tcPr marL="28575" marR="28575" marT="28575" marB="28575" anchor="ctr">
                    <a:lnL>
                      <a:noFill/>
                    </a:lnL>
                    <a:lnR>
                      <a:noFill/>
                    </a:lnR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71567">
                <a:tc>
                  <a:txBody>
                    <a:bodyPr/>
                    <a:lstStyle/>
                    <a:p>
                      <a:pPr algn="ctr"/>
                      <a:r>
                        <a:rPr lang="ru-RU" sz="900">
                          <a:solidFill>
                            <a:srgbClr val="000000"/>
                          </a:solidFill>
                          <a:latin typeface="Arial"/>
                        </a:rPr>
                        <a:t>мощность</a:t>
                      </a:r>
                    </a:p>
                  </a:txBody>
                  <a:tcPr marL="28575" marR="28575" marT="28575" marB="2857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>
                          <a:solidFill>
                            <a:srgbClr val="000000"/>
                          </a:solidFill>
                          <a:latin typeface="Arial"/>
                        </a:rPr>
                        <a:t> 978 Гкал/ч</a:t>
                      </a:r>
                    </a:p>
                  </a:txBody>
                  <a:tcPr marL="28575" marR="28575" marT="28575" marB="2857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71567">
                <a:tc>
                  <a:txBody>
                    <a:bodyPr/>
                    <a:lstStyle/>
                    <a:p>
                      <a:pPr algn="ctr"/>
                      <a:r>
                        <a:rPr lang="ru-RU" sz="900">
                          <a:solidFill>
                            <a:srgbClr val="000000"/>
                          </a:solidFill>
                          <a:latin typeface="Arial"/>
                        </a:rPr>
                        <a:t>    в т. ч. по пару 8- 13 кгс/см</a:t>
                      </a:r>
                      <a:r>
                        <a:rPr lang="ru-RU" sz="900" baseline="30000">
                          <a:solidFill>
                            <a:srgbClr val="000000"/>
                          </a:solidFill>
                          <a:latin typeface="Arial"/>
                        </a:rPr>
                        <a:t>2</a:t>
                      </a:r>
                      <a:endParaRPr lang="ru-RU" sz="90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28575" marR="28575" marT="28575" marB="2857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baseline="30000">
                          <a:solidFill>
                            <a:srgbClr val="000000"/>
                          </a:solidFill>
                          <a:latin typeface="Arial"/>
                        </a:rPr>
                        <a:t> </a:t>
                      </a:r>
                      <a:r>
                        <a:rPr lang="ru-RU" sz="900">
                          <a:solidFill>
                            <a:srgbClr val="000000"/>
                          </a:solidFill>
                          <a:latin typeface="Arial"/>
                        </a:rPr>
                        <a:t>328 Гкал/ч</a:t>
                      </a:r>
                    </a:p>
                  </a:txBody>
                  <a:tcPr marL="28575" marR="28575" marT="28575" marB="2857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7156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rgbClr val="000000"/>
                          </a:solidFill>
                          <a:latin typeface="Arial"/>
                        </a:rPr>
                        <a:t>    по горячей воде</a:t>
                      </a:r>
                    </a:p>
                  </a:txBody>
                  <a:tcPr marL="28575" marR="28575" marT="28575" marB="2857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>
                          <a:solidFill>
                            <a:srgbClr val="000000"/>
                          </a:solidFill>
                          <a:latin typeface="Arial"/>
                        </a:rPr>
                        <a:t>650 Гкал/ч</a:t>
                      </a:r>
                    </a:p>
                  </a:txBody>
                  <a:tcPr marL="28575" marR="28575" marT="28575" marB="2857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71567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rgbClr val="000000"/>
                          </a:solidFill>
                          <a:latin typeface="Arial"/>
                        </a:rPr>
                        <a:t>С 1958 года выработано электроэнергии</a:t>
                      </a:r>
                    </a:p>
                  </a:txBody>
                  <a:tcPr marL="28575" marR="28575" marT="28575" marB="2857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>
                          <a:solidFill>
                            <a:srgbClr val="000000"/>
                          </a:solidFill>
                          <a:latin typeface="Arial"/>
                        </a:rPr>
                        <a:t>37394,2 млн. кВт/ч</a:t>
                      </a:r>
                    </a:p>
                  </a:txBody>
                  <a:tcPr marL="28575" marR="28575" marT="28575" marB="2857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71567">
                <a:tc>
                  <a:txBody>
                    <a:bodyPr/>
                    <a:lstStyle/>
                    <a:p>
                      <a:pPr algn="ctr"/>
                      <a:r>
                        <a:rPr lang="ru-RU" sz="900">
                          <a:solidFill>
                            <a:srgbClr val="000000"/>
                          </a:solidFill>
                          <a:latin typeface="Arial"/>
                        </a:rPr>
                        <a:t>Отпущено тепла потребителям</a:t>
                      </a:r>
                    </a:p>
                  </a:txBody>
                  <a:tcPr marL="28575" marR="28575" marT="28575" marB="2857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rgbClr val="000000"/>
                          </a:solidFill>
                          <a:latin typeface="Arial"/>
                        </a:rPr>
                        <a:t>78148,9 тыс. Гкал</a:t>
                      </a:r>
                    </a:p>
                  </a:txBody>
                  <a:tcPr marL="28575" marR="28575" marT="28575" marB="28575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pic>
        <p:nvPicPr>
          <p:cNvPr id="31746" name="Picture 2" descr="C:\Users\Ирина\Desktop\физика\ТЕЦ-2\diag-2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6" y="214290"/>
            <a:ext cx="4093639" cy="2428892"/>
          </a:xfrm>
          <a:prstGeom prst="rect">
            <a:avLst/>
          </a:prstGeom>
          <a:noFill/>
        </p:spPr>
      </p:pic>
      <p:pic>
        <p:nvPicPr>
          <p:cNvPr id="31747" name="Picture 3" descr="C:\Users\Ирина\Desktop\физика\ТЕЦ-2\Взаимосвязи Саранской ТЭЦ-2 и IV очереди.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38" y="2928934"/>
            <a:ext cx="6858048" cy="372137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1" descr="C:\Users\Ирина\Desktop\физика\2377590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65318"/>
          </a:xfrm>
          <a:prstGeom prst="rect">
            <a:avLst/>
          </a:prstGeom>
          <a:noFill/>
        </p:spPr>
      </p:pic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072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285728"/>
            <a:ext cx="8572560" cy="60007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    </a:t>
            </a:r>
            <a:r>
              <a:rPr lang="ru-RU" sz="2400" b="1" u="sng" dirty="0" smtClean="0">
                <a:uFill>
                  <a:solidFill>
                    <a:schemeClr val="tx1"/>
                  </a:solidFill>
                </a:uFill>
              </a:rPr>
              <a:t>Энергосистема в Мордовии работает без сбоев</a:t>
            </a:r>
          </a:p>
          <a:p>
            <a:endParaRPr lang="ru-RU" sz="1600" b="1" dirty="0" smtClean="0"/>
          </a:p>
          <a:p>
            <a:r>
              <a:rPr lang="ru-RU" sz="1600" i="1" dirty="0" smtClean="0"/>
              <a:t>Глава Мордовии Николай Меркушкин 10 февраля провел встречу с директором филиала акционерного общества "МРСК </a:t>
            </a:r>
            <a:r>
              <a:rPr lang="ru-RU" sz="1600" i="1" dirty="0" err="1" smtClean="0"/>
              <a:t>Волги-Мордовэнерго</a:t>
            </a:r>
            <a:r>
              <a:rPr lang="ru-RU" sz="1600" i="1" dirty="0" smtClean="0"/>
              <a:t>" Михаилом </a:t>
            </a:r>
            <a:r>
              <a:rPr lang="ru-RU" sz="1600" i="1" dirty="0" err="1" smtClean="0"/>
              <a:t>Дралиным</a:t>
            </a:r>
            <a:r>
              <a:rPr lang="ru-RU" sz="1600" i="1" dirty="0" smtClean="0"/>
              <a:t>.</a:t>
            </a:r>
            <a:br>
              <a:rPr lang="ru-RU" sz="1600" i="1" dirty="0" smtClean="0"/>
            </a:br>
            <a:r>
              <a:rPr lang="ru-RU" sz="1600" i="1" dirty="0" smtClean="0"/>
              <a:t/>
            </a:r>
            <a:br>
              <a:rPr lang="ru-RU" sz="1600" i="1" dirty="0" smtClean="0"/>
            </a:br>
            <a:r>
              <a:rPr lang="ru-RU" sz="1600" i="1" dirty="0" smtClean="0"/>
              <a:t>Как сообщили в пресс-службе Главы РМ, Михаил </a:t>
            </a:r>
            <a:r>
              <a:rPr lang="ru-RU" sz="1600" i="1" dirty="0" err="1" smtClean="0"/>
              <a:t>Дралин</a:t>
            </a:r>
            <a:r>
              <a:rPr lang="ru-RU" sz="1600" i="1" dirty="0" smtClean="0"/>
              <a:t> проинформировал Главу республики о том, что энергосистема работает без сбоев, поскольку ремонтные работы накануне зимнего сезона были выполнены в полном объеме. В соответствии с графиком инвестиционной программы проведена реконструкция подстанций "Восточная", "Юго-Западная", завершается модернизация "Рабочей", закупается необходимое оборудование для подстанции "Северо-Западной". Это значительно повысило надежность обеспечения населения и промышленных предприятий Саранска электроэнергией.</a:t>
            </a:r>
            <a:br>
              <a:rPr lang="ru-RU" sz="1600" i="1" dirty="0" smtClean="0"/>
            </a:br>
            <a:r>
              <a:rPr lang="ru-RU" sz="1600" i="1" dirty="0" smtClean="0"/>
              <a:t/>
            </a:r>
            <a:br>
              <a:rPr lang="ru-RU" sz="1600" i="1" dirty="0" smtClean="0"/>
            </a:br>
            <a:r>
              <a:rPr lang="ru-RU" sz="1600" i="1" dirty="0" smtClean="0"/>
              <a:t>Реконструкция сети подстанций будет продолжена и в 2009 году.</a:t>
            </a:r>
            <a:br>
              <a:rPr lang="ru-RU" sz="1600" i="1" dirty="0" smtClean="0"/>
            </a:br>
            <a:r>
              <a:rPr lang="ru-RU" sz="1600" i="1" dirty="0" smtClean="0"/>
              <a:t/>
            </a:r>
            <a:br>
              <a:rPr lang="ru-RU" sz="1600" i="1" dirty="0" smtClean="0"/>
            </a:br>
            <a:r>
              <a:rPr lang="ru-RU" sz="1600" i="1" dirty="0" smtClean="0"/>
              <a:t>В Доме Республики был рассмотрен ряд проектов, которые позволят повысить эффективность работы, усилят энергосбережение на объектах "</a:t>
            </a:r>
            <a:r>
              <a:rPr lang="ru-RU" sz="1600" i="1" dirty="0" err="1" smtClean="0"/>
              <a:t>Мордовэнерго</a:t>
            </a:r>
            <a:r>
              <a:rPr lang="ru-RU" sz="1600" i="1" dirty="0" smtClean="0"/>
              <a:t>".</a:t>
            </a:r>
            <a:br>
              <a:rPr lang="ru-RU" sz="1600" i="1" dirty="0" smtClean="0"/>
            </a:br>
            <a:r>
              <a:rPr lang="ru-RU" sz="1600" i="1" dirty="0" smtClean="0"/>
              <a:t/>
            </a:r>
            <a:br>
              <a:rPr lang="ru-RU" sz="1600" i="1" dirty="0" smtClean="0"/>
            </a:br>
            <a:r>
              <a:rPr lang="ru-RU" sz="1600" i="1" dirty="0" smtClean="0"/>
              <a:t>Еще одной темой встречи стали вопросы внутренней кооперации. Обсуждено размещение на предприятиях республики заказов на изготовление оборудования, необходимого для обновления электрических сетей "</a:t>
            </a:r>
            <a:r>
              <a:rPr lang="ru-RU" sz="1600" i="1" dirty="0" err="1" smtClean="0"/>
              <a:t>Мордовэнерго</a:t>
            </a:r>
            <a:r>
              <a:rPr lang="ru-RU" sz="1600" i="1" dirty="0" smtClean="0"/>
              <a:t>".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142852"/>
            <a:ext cx="742955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i="1" dirty="0" smtClean="0"/>
              <a:t>ТЭЦ-2 поставляет нам тепло и электроэнергию, которая используется для множества целей. Например, для освещения нашего города.</a:t>
            </a:r>
            <a:endParaRPr lang="ru-RU" sz="2000" i="1" dirty="0"/>
          </a:p>
        </p:txBody>
      </p:sp>
      <p:pic>
        <p:nvPicPr>
          <p:cNvPr id="43009" name="Picture 1" descr="C:\Users\Ирина\Desktop\физика\0_6afc5_43533578_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285860"/>
            <a:ext cx="5500726" cy="3919267"/>
          </a:xfrm>
          <a:prstGeom prst="rect">
            <a:avLst/>
          </a:prstGeom>
          <a:noFill/>
        </p:spPr>
      </p:pic>
      <p:pic>
        <p:nvPicPr>
          <p:cNvPr id="43010" name="Picture 2" descr="C:\Users\Ирина\Desktop\физика\5db8b264ae2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43240" y="2857496"/>
            <a:ext cx="5653097" cy="3760375"/>
          </a:xfrm>
          <a:prstGeom prst="rect">
            <a:avLst/>
          </a:prstGeom>
          <a:noFill/>
        </p:spPr>
      </p:pic>
      <p:pic>
        <p:nvPicPr>
          <p:cNvPr id="43011" name="Picture 3" descr="C:\Users\Ирина\Desktop\физика\5961328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71736" y="1214422"/>
            <a:ext cx="6257087" cy="4168784"/>
          </a:xfrm>
          <a:prstGeom prst="rect">
            <a:avLst/>
          </a:prstGeom>
          <a:noFill/>
        </p:spPr>
      </p:pic>
      <p:pic>
        <p:nvPicPr>
          <p:cNvPr id="43012" name="Picture 4" descr="C:\Users\Ирина\Desktop\физика\b73dc1cd648c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34" y="2214554"/>
            <a:ext cx="5929354" cy="4447016"/>
          </a:xfrm>
          <a:prstGeom prst="rect">
            <a:avLst/>
          </a:prstGeom>
          <a:noFill/>
        </p:spPr>
      </p:pic>
      <p:pic>
        <p:nvPicPr>
          <p:cNvPr id="43013" name="Picture 5" descr="C:\Users\Ирина\Desktop\физика\49373966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42844" y="1214422"/>
            <a:ext cx="8850726" cy="5429288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30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30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30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0" dur="1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" dur="1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0" dur="1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0"/>
            <a:ext cx="8229600" cy="1399032"/>
          </a:xfrm>
        </p:spPr>
        <p:txBody>
          <a:bodyPr>
            <a:normAutofit/>
          </a:bodyPr>
          <a:lstStyle/>
          <a:p>
            <a:r>
              <a:rPr lang="ru-RU" sz="4800" dirty="0" smtClean="0"/>
              <a:t>Вывод:</a:t>
            </a:r>
            <a:endParaRPr lang="ru-RU" sz="4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571612"/>
            <a:ext cx="8229600" cy="4572000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Мы выяснили, что энергосистема нашего города претерпела существенные изменения, что положительно сказывается на развитии нашего города.</a:t>
            </a:r>
          </a:p>
          <a:p>
            <a:r>
              <a:rPr lang="ru-RU" dirty="0" smtClean="0"/>
              <a:t> Также мы выяснили что такое энергосистема и из каких главных частей она состоит.</a:t>
            </a:r>
          </a:p>
          <a:p>
            <a:r>
              <a:rPr lang="ru-RU" dirty="0" smtClean="0"/>
              <a:t>Самую важную роль для нашего города играет ТЭЦ-2, поскольку она поставляет необходимые нам тепло и электроэнергию.</a:t>
            </a:r>
            <a:endParaRPr lang="ru-RU" dirty="0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0"/>
            <a:ext cx="7467600" cy="1143000"/>
          </a:xfrm>
        </p:spPr>
        <p:txBody>
          <a:bodyPr>
            <a:normAutofit/>
          </a:bodyPr>
          <a:lstStyle/>
          <a:p>
            <a:r>
              <a:rPr lang="ru-RU" dirty="0" smtClean="0"/>
              <a:t>Источники: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000108"/>
            <a:ext cx="7858180" cy="5857892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>
                <a:hlinkClick r:id="rId2"/>
              </a:rPr>
              <a:t>http://yandex.ru</a:t>
            </a:r>
            <a:endParaRPr lang="en-US" dirty="0" smtClean="0"/>
          </a:p>
          <a:p>
            <a:r>
              <a:rPr lang="en-US" dirty="0" smtClean="0">
                <a:hlinkClick r:id="rId3"/>
              </a:rPr>
              <a:t>http://ru.wikipedia.org</a:t>
            </a:r>
            <a:endParaRPr lang="en-US" dirty="0" smtClean="0"/>
          </a:p>
          <a:p>
            <a:r>
              <a:rPr lang="en-US" dirty="0" smtClean="0">
                <a:hlinkClick r:id="rId4"/>
              </a:rPr>
              <a:t>http://www.moren.ru/old/about/subdiv/tec2.htm</a:t>
            </a:r>
            <a:endParaRPr lang="en-US" dirty="0" smtClean="0"/>
          </a:p>
          <a:p>
            <a:r>
              <a:rPr lang="en-US" dirty="0" smtClean="0">
                <a:hlinkClick r:id="rId5"/>
              </a:rPr>
              <a:t>http://www.lomonosov-fund.ru/enc/ru/encyclopedia:0132495</a:t>
            </a:r>
            <a:endParaRPr lang="en-US" dirty="0" smtClean="0"/>
          </a:p>
          <a:p>
            <a:r>
              <a:rPr lang="en-US" dirty="0" smtClean="0">
                <a:hlinkClick r:id="rId6"/>
              </a:rPr>
              <a:t>http://www.znaytovar.ru/gost/2/GOST_2102775_Sistemy_energetic.html</a:t>
            </a:r>
            <a:endParaRPr lang="en-US" dirty="0" smtClean="0"/>
          </a:p>
          <a:p>
            <a:r>
              <a:rPr lang="en-US" dirty="0" smtClean="0">
                <a:hlinkClick r:id="rId7"/>
              </a:rPr>
              <a:t>http://tarif30.ru/tarif3-4801.htm</a:t>
            </a:r>
            <a:endParaRPr lang="en-US" dirty="0" smtClean="0"/>
          </a:p>
          <a:p>
            <a:r>
              <a:rPr lang="en-US" dirty="0" smtClean="0">
                <a:hlinkClick r:id="rId8"/>
              </a:rPr>
              <a:t>http://www.krug2000.ru/news/56/981.html</a:t>
            </a:r>
            <a:endParaRPr lang="en-US" dirty="0" smtClean="0"/>
          </a:p>
          <a:p>
            <a:r>
              <a:rPr lang="en-US" dirty="0" smtClean="0">
                <a:hlinkClick r:id="rId9"/>
              </a:rPr>
              <a:t>http://saransk-online.ru/news/index.php?ID=5149</a:t>
            </a:r>
            <a:endParaRPr lang="en-US" dirty="0" smtClean="0"/>
          </a:p>
          <a:p>
            <a:r>
              <a:rPr lang="en-US" dirty="0" smtClean="0">
                <a:hlinkClick r:id="rId10"/>
              </a:rPr>
              <a:t>http://scout-kg.narod.ru/library/l_geoek.energ.i.okrog.sreda.html</a:t>
            </a:r>
            <a:endParaRPr lang="en-US" dirty="0" smtClean="0"/>
          </a:p>
          <a:p>
            <a:r>
              <a:rPr lang="en-US" dirty="0" smtClean="0">
                <a:hlinkClick r:id="rId11"/>
              </a:rPr>
              <a:t>http://www.adm-saransk.ru/saransk/construction/history.php</a:t>
            </a:r>
            <a:endParaRPr lang="en-US" dirty="0" smtClean="0"/>
          </a:p>
          <a:p>
            <a:r>
              <a:rPr lang="en-US" dirty="0" smtClean="0">
                <a:hlinkClick r:id="rId12"/>
              </a:rPr>
              <a:t>http://www.saransk-online.info/info/5/okt/1/</a:t>
            </a:r>
            <a:endParaRPr lang="en-US" dirty="0" smtClean="0"/>
          </a:p>
          <a:p>
            <a:endParaRPr lang="en-US" dirty="0" smtClean="0">
              <a:hlinkClick r:id="rId13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571744"/>
            <a:ext cx="7467600" cy="1143000"/>
          </a:xfrm>
        </p:spPr>
        <p:txBody>
          <a:bodyPr>
            <a:normAutofit fontScale="90000"/>
          </a:bodyPr>
          <a:lstStyle/>
          <a:p>
            <a:r>
              <a:rPr lang="ru-RU" sz="4900" dirty="0" smtClean="0"/>
              <a:t>Объект исследования: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i="1" dirty="0" smtClean="0">
                <a:solidFill>
                  <a:srgbClr val="C00000"/>
                </a:solidFill>
              </a:rPr>
              <a:t>Энергетика Саранска</a:t>
            </a: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4900" dirty="0" smtClean="0"/>
              <a:t>Предмет исследования: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4400" i="1" dirty="0" smtClean="0">
                <a:solidFill>
                  <a:srgbClr val="C00000"/>
                </a:solidFill>
              </a:rPr>
              <a:t>Развитие энергосистемы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Гипотеза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i="1" dirty="0" smtClean="0"/>
              <a:t>Я считаю, что развитие энергосистемы нашего города имеет важное значение, т.к. благодаря выработанному теплу и электроэнергии обеспечивается нормальное функционирование предприятий и комфортная жизнь людей.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Цель проекта: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i="1" dirty="0" smtClean="0"/>
              <a:t>Выяснить, как развивалась энергосистема нашего города.</a:t>
            </a:r>
          </a:p>
          <a:p>
            <a:r>
              <a:rPr lang="ru-RU" i="1" dirty="0" smtClean="0"/>
              <a:t>Выяснить, что же такое энергосистема, из каких взаимосвязанных частей она состоит и как происходит управление такими большими и важными объектами.</a:t>
            </a:r>
            <a:endParaRPr lang="ru-RU" i="1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 smtClean="0"/>
              <a:t>Задачи:</a:t>
            </a:r>
            <a:endParaRPr lang="ru-RU" sz="4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i="1" dirty="0" smtClean="0"/>
              <a:t>Изучить литературу по теме и выяснить: </a:t>
            </a:r>
          </a:p>
          <a:p>
            <a:pPr>
              <a:buNone/>
            </a:pPr>
            <a:r>
              <a:rPr lang="ru-RU" i="1" dirty="0" smtClean="0"/>
              <a:t>    -что такое энергосистема и её составляющие</a:t>
            </a:r>
          </a:p>
          <a:p>
            <a:pPr>
              <a:buNone/>
            </a:pPr>
            <a:r>
              <a:rPr lang="ru-RU" i="1" dirty="0" smtClean="0"/>
              <a:t>    -каково значение энергосистем;</a:t>
            </a:r>
          </a:p>
          <a:p>
            <a:pPr>
              <a:buNone/>
            </a:pPr>
            <a:r>
              <a:rPr lang="ru-RU" i="1" dirty="0" smtClean="0"/>
              <a:t>    - как развивалась </a:t>
            </a:r>
            <a:r>
              <a:rPr lang="ru-RU" i="1" smtClean="0"/>
              <a:t>энергосистема </a:t>
            </a:r>
            <a:r>
              <a:rPr lang="ru-RU" i="1" smtClean="0"/>
              <a:t>Саранск</a:t>
            </a:r>
            <a:r>
              <a:rPr lang="ru-RU" i="1" smtClean="0"/>
              <a:t>а.</a:t>
            </a:r>
            <a:endParaRPr lang="ru-RU" i="1" dirty="0" smtClean="0"/>
          </a:p>
          <a:p>
            <a:pPr>
              <a:buNone/>
            </a:pPr>
            <a:r>
              <a:rPr lang="ru-RU" i="1" dirty="0" smtClean="0"/>
              <a:t>    -каким образом это сказывается на жизни людей.</a:t>
            </a:r>
          </a:p>
          <a:p>
            <a:pPr>
              <a:buNone/>
            </a:pPr>
            <a:r>
              <a:rPr lang="ru-RU" i="1" dirty="0" smtClean="0"/>
              <a:t>    </a:t>
            </a:r>
          </a:p>
          <a:p>
            <a:pPr>
              <a:buNone/>
            </a:pPr>
            <a:endParaRPr lang="ru-RU" i="1" dirty="0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800"/>
                            </p:stCondLst>
                            <p:childTnLst>
                              <p:par>
                                <p:cTn id="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80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МЕТОДЫ:</a:t>
            </a:r>
          </a:p>
        </p:txBody>
      </p:sp>
      <p:sp>
        <p:nvSpPr>
          <p:cNvPr id="1331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i="1" dirty="0" smtClean="0"/>
              <a:t>Словесные (анализ источников, сравнение, обобщение, систематизация)</a:t>
            </a:r>
          </a:p>
          <a:p>
            <a:r>
              <a:rPr lang="ru-RU" i="1" dirty="0" smtClean="0"/>
              <a:t>Практические (эксперимент, опыт)</a:t>
            </a:r>
          </a:p>
          <a:p>
            <a:r>
              <a:rPr lang="ru-RU" i="1" dirty="0" smtClean="0"/>
              <a:t>Эмоционально-личностного стимулирования (убеждение, личный пример)</a:t>
            </a:r>
          </a:p>
          <a:p>
            <a:endParaRPr lang="ru-RU" dirty="0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500"/>
                            </p:stCondLst>
                            <p:childTnLst>
                              <p:par>
                                <p:cTn id="22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  <p:bldP spid="1331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0"/>
            <a:ext cx="7215238" cy="857232"/>
          </a:xfrm>
        </p:spPr>
        <p:txBody>
          <a:bodyPr>
            <a:normAutofit/>
          </a:bodyPr>
          <a:lstStyle/>
          <a:p>
            <a:r>
              <a:rPr lang="ru-RU" dirty="0" smtClean="0"/>
              <a:t>            Основная часть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28596" y="785794"/>
            <a:ext cx="7572428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i="1" dirty="0" smtClean="0">
                <a:solidFill>
                  <a:srgbClr val="FF0000"/>
                </a:solidFill>
              </a:rPr>
              <a:t>Что же такое Энергосистема?</a:t>
            </a:r>
          </a:p>
          <a:p>
            <a:endParaRPr lang="ru-RU" sz="2200" i="1" dirty="0" smtClean="0">
              <a:solidFill>
                <a:srgbClr val="FF0000"/>
              </a:solidFill>
            </a:endParaRPr>
          </a:p>
          <a:p>
            <a:r>
              <a:rPr lang="ru-RU" sz="2200" i="1" dirty="0" smtClean="0">
                <a:solidFill>
                  <a:srgbClr val="FF0000"/>
                </a:solidFill>
              </a:rPr>
              <a:t>Энергетическая система(Энергосистема)-совокупность электростанций, электрических и тепловых сетей, соединенных между собой и связанных общностью режима в непрерывном процессе производства, преобразования и распределения электрической энергии и тепла при общем управлении этим режимом.</a:t>
            </a:r>
          </a:p>
        </p:txBody>
      </p:sp>
      <p:pic>
        <p:nvPicPr>
          <p:cNvPr id="1026" name="Picture 2" descr="C:\Users\Ирина\Desktop\физика\4gal1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85975">
            <a:off x="5079810" y="3942598"/>
            <a:ext cx="3414223" cy="2560667"/>
          </a:xfrm>
          <a:prstGeom prst="rect">
            <a:avLst/>
          </a:prstGeom>
          <a:noFill/>
        </p:spPr>
      </p:pic>
      <p:pic>
        <p:nvPicPr>
          <p:cNvPr id="1027" name="Picture 3" descr="C:\Users\Ирина\Desktop\физика\101426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4000503"/>
            <a:ext cx="3429024" cy="2571769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0" y="428604"/>
            <a:ext cx="8929718" cy="5786478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sz="5100" b="1" dirty="0" smtClean="0"/>
              <a:t>    Основная специфика свойств Энергосистем:</a:t>
            </a:r>
          </a:p>
          <a:p>
            <a:pPr>
              <a:buNone/>
            </a:pPr>
            <a:endParaRPr lang="ru-RU" sz="5100" dirty="0" smtClean="0"/>
          </a:p>
          <a:p>
            <a:r>
              <a:rPr lang="ru-RU" sz="3300" dirty="0" smtClean="0"/>
              <a:t>1)совокупность больших систем энергетики существует как единое материальное целое, причем целостность их обусловлена внутренними связями и взаимозаменяемостью продукции, подсистем и отдельных элементов;</a:t>
            </a:r>
          </a:p>
          <a:p>
            <a:r>
              <a:rPr lang="ru-RU" sz="3300" dirty="0" smtClean="0"/>
              <a:t>2) универсальность и большая хозяйственная значимость производимой Э. продукции, особенно электроэнергии и жидкого топлива, и следовательно, многочисленность внешних связей системы;</a:t>
            </a:r>
          </a:p>
          <a:p>
            <a:r>
              <a:rPr lang="ru-RU" sz="3300" dirty="0" smtClean="0"/>
              <a:t>3) активное влияние Э</a:t>
            </a:r>
            <a:r>
              <a:rPr lang="ru-RU" sz="3300" i="1" dirty="0" smtClean="0"/>
              <a:t>.</a:t>
            </a:r>
            <a:r>
              <a:rPr lang="ru-RU" sz="3300" dirty="0" smtClean="0"/>
              <a:t> на развитие и размещение </a:t>
            </a:r>
            <a:r>
              <a:rPr lang="ru-RU" sz="3300" u="sng" dirty="0" smtClean="0"/>
              <a:t>производительных сил</a:t>
            </a:r>
            <a:r>
              <a:rPr lang="ru-RU" sz="3300" dirty="0" smtClean="0"/>
              <a:t> как на территории отдельного района, так и страны в целом;</a:t>
            </a:r>
          </a:p>
          <a:p>
            <a:r>
              <a:rPr lang="ru-RU" sz="3300" dirty="0" smtClean="0"/>
              <a:t>4) неразрывность во времени большинства процессов производства и потребления энергии, а следовательно, органичное включение потребителей энергии и топлива в структуру системы: особая важность управления режимами систем и оперативным топливоснабжением для обеспечения бесперебойной подачи энергии потребителю;</a:t>
            </a:r>
          </a:p>
          <a:p>
            <a:r>
              <a:rPr lang="ru-RU" sz="3300" dirty="0" smtClean="0"/>
              <a:t>5) невозможность изолированного выбора производительности и параметров отдельных элементов и связей вне их предполагаемого использования в системе; отсюда особая важность перспективного проектирования больших систем энергетики как единого целого;</a:t>
            </a:r>
          </a:p>
          <a:p>
            <a:r>
              <a:rPr lang="ru-RU" sz="3300" dirty="0" smtClean="0"/>
              <a:t>6) сложность структуры Э., обусловленная тем, что Э. формируются как единые системы страны и даже группы смежных стран.</a:t>
            </a:r>
          </a:p>
          <a:p>
            <a:endParaRPr lang="ru-RU" dirty="0"/>
          </a:p>
        </p:txBody>
      </p:sp>
    </p:spTree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Техническая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Техническая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Техниче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438</TotalTime>
  <Words>942</Words>
  <Application>Microsoft Office PowerPoint</Application>
  <PresentationFormat>Экран (4:3)</PresentationFormat>
  <Paragraphs>134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Техническая</vt:lpstr>
      <vt:lpstr>Проект по теме:  «Развитие энергосистемы города Саранска»   </vt:lpstr>
      <vt:lpstr>Обоснование актуальности</vt:lpstr>
      <vt:lpstr>Объект исследования: Энергетика Саранска  Предмет исследования: Развитие энергосистемы  </vt:lpstr>
      <vt:lpstr>Гипотеза</vt:lpstr>
      <vt:lpstr>Цель проекта:</vt:lpstr>
      <vt:lpstr>Задачи:</vt:lpstr>
      <vt:lpstr>МЕТОДЫ:</vt:lpstr>
      <vt:lpstr>            Основная часть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Вывод:</vt:lpstr>
      <vt:lpstr>Источники: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Мой любимый жанр  живописи. пейзаж</dc:title>
  <dc:creator>Ирина</dc:creator>
  <cp:lastModifiedBy>Ирина</cp:lastModifiedBy>
  <cp:revision>42</cp:revision>
  <dcterms:created xsi:type="dcterms:W3CDTF">2011-12-05T13:24:51Z</dcterms:created>
  <dcterms:modified xsi:type="dcterms:W3CDTF">2012-02-21T16:09:46Z</dcterms:modified>
</cp:coreProperties>
</file>