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2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FAAA-4297-457C-9D36-3E02A2E61AB0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55D0-CC2A-4156-998A-AF8576612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9FB0-AC4B-4775-8372-6C907A4C7D8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DB6D-5A86-42CA-B3C1-A2B209ED2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1EFA-DDCF-4F24-BD25-AFF665624045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5EF9-A6C8-4FF7-A59F-5E1518650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731838"/>
            <a:ext cx="3124200" cy="166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43000" y="2544763"/>
            <a:ext cx="3124200" cy="1662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C27A-BAD1-4C47-AA94-F1E0BCC534A2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D306-BD3F-458A-822B-629144768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731838"/>
            <a:ext cx="3124200" cy="166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19600" y="731838"/>
            <a:ext cx="3124200" cy="166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43000" y="2544763"/>
            <a:ext cx="3124200" cy="1662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19600" y="2544763"/>
            <a:ext cx="3124200" cy="1662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223B-2B50-48B0-A67C-C3E3402A56E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98F7-9D44-41AA-A28B-8386C4F1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19600" y="731838"/>
            <a:ext cx="3124200" cy="166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419600" y="2544763"/>
            <a:ext cx="3124200" cy="1662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DEFB-56CA-4F23-9999-60D340BAA03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39F0-0834-4D35-B80B-CBD09E9C7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66FB-1F2E-4E51-833F-8D9580424717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FD8B-6B5B-4905-B06B-04CD94F48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3A3C-4174-430F-BFD1-7E3FF19D9392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D37-63E4-4FC6-A425-845E05799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DA75-573D-482F-BC54-F7E80D8472F6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6E2D-9951-48A2-B525-42592AFCE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6151-CAC5-4752-866D-903684417C1F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2F66-02CE-49EA-9CD6-2A2AB825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641-8CF7-4F5C-930C-A628330D237B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B9BB-A9BF-4D26-961A-8C7C7765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6089-7784-441C-AD72-E38FD18DE0F9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8886-D281-4748-91BC-E9C06BB71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A3E9-21FF-4C0B-88FD-AAB3AD632E5E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21FC-2535-440C-BC8D-6772C4D8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B482-9329-4D75-B4A6-F8BDAB4AABAF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7962-AF44-4148-9EDF-7C358AF2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1A17-680B-4010-9C08-81D0C6240B91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F6CC-7C31-49E2-B3C3-EB572BC4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BEF83-CAE1-4F04-A430-EC0E56FD9BC3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58256-D92C-4056-B021-3CEA7D88A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78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J:\&#1040;&#1085;&#1102;&#1090;&#1072;\&#1055;&#1086;&#1079;&#1076;&#1088;&#1072;&#1074;&#1083;&#1077;&#1085;&#1080;&#1077;%20&#1042;&#1072;&#1083;&#1077;&#1085;&#1090;&#1080;&#1085;&#1077;%20&#1058;&#1077;&#1088;&#1077;&#1096;&#1082;&#1086;&#1074;&#1086;&#1081;.mp4" TargetMode="External"/><Relationship Id="rId1" Type="http://schemas.microsoft.com/office/2007/relationships/media" Target="file:///J:\&#1040;&#1085;&#1102;&#1090;&#1072;\&#1055;&#1086;&#1079;&#1076;&#1088;&#1072;&#1074;&#1083;&#1077;&#1085;&#1080;&#1077;%20&#1042;&#1072;&#1083;&#1077;&#1085;&#1090;&#1080;&#1085;&#1077;%20&#1058;&#1077;&#1088;&#1077;&#1096;&#1082;&#1086;&#1074;&#1086;&#1081;.mp4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399891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2924175"/>
            <a:ext cx="4968875" cy="3241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a typeface="Calibri"/>
                <a:cs typeface="Times New Roman"/>
              </a:rPr>
              <a:t>– 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С позиций сегодняшнего дня очень трудно понять значение этого события: полеты в космос стали повседневностью. Но тогда, сорок лет назад, все были в шоке в хорошем смысле этого слова. Был единый душевный порыв, всеобщее ликование: надо же, простая ярославская девчонка – и вдруг полетела в космос!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8055" y="35170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ТЕРЕШКОВА Валентина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5761" y="350187"/>
            <a:ext cx="5083621" cy="67114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ПОЛЕТ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975"/>
            <a:ext cx="4140200" cy="5462588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в мире полёт женщина-космонавт совершила с 16 по 19 июня 1963 года на космическом корабле «Восток-6». Он продолжался 70 часов 50 минут, то есть, без семидесяти минут трое суток. В это время на орбите находился другой корабль – «Восток-5», пилотируемый космонавтом Валерием Федоровичем Быковским. В случае каких-либо непредвиденных обстоятельств это бы ничего не дало, но морально, видимо, помогало Валентине. К тому же Быковский, в связи с задержкой на сутки старта «Востока-6», уже наматывал рекорд длительности пребывания в космосе.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8913"/>
            <a:ext cx="354330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852738"/>
            <a:ext cx="3114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>
            <a:off x="0" y="188913"/>
            <a:ext cx="8964613" cy="2879725"/>
          </a:xfrm>
        </p:spPr>
        <p:txBody>
          <a:bodyPr/>
          <a:lstStyle/>
          <a:p>
            <a:pPr eaLnBrk="1" hangingPunct="1"/>
            <a:r>
              <a:rPr lang="ru-RU" smtClean="0"/>
              <a:t>В день своего полёта в космос она сказала родным, что уезжает на соревнования парашютистов (о полёте они узнали из новостей по радио). Её позывной был «Чайка».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Перед стартом она произнесла: «Эй! Небо, сними шляпу!»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913063"/>
            <a:ext cx="360045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45037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463" y="260350"/>
            <a:ext cx="4427537" cy="6080125"/>
          </a:xfrm>
        </p:spPr>
        <p:txBody>
          <a:bodyPr rtlCol="0">
            <a:normAutofit fontScale="85000"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время полёта Терешкова не справлялась с заданиями по ориентации корабля.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 автоматической программе корабля была допущена неточность: он был сориентирован так, что, вместо того чтобы спускаться, напротив, поднимал орбиту. Я не приближалась к Земле, а с каждым витком от нее удалялась», - вспоминала Валентина Терешкова. Об этом она доложила Королеву. Только на второй день в систему заложили новые данные, и орбита стала выправляться. «Сергей Павлович попросил меня об этом не рассказывать. Вот я и хранила тайну десятки лет. А сейчас об этом появились сообщения, так что и я могу говорить свободно».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60851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004175" cy="2376488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силу того, что старт носителя, выводившего Терешкову, был задержан на сутки, а также, очевидно, из-за сильной психоэмоциональной нагрузки при выведении корабля на орбиту, предусмотренный медиками режим полета выдержать не удалось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на тошноту и физический дискомфорт, она выдержала 48 оборотов вокруг Земли и провела почти трое суток в космосе, где вела бортовой журнал и делала фотографии горизонта, которые позже были использованы для обнаружения аэрозольных слоёв в атмосфере.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47963"/>
            <a:ext cx="64008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755650" y="260350"/>
            <a:ext cx="7931150" cy="2189163"/>
          </a:xfrm>
        </p:spPr>
        <p:txBody>
          <a:bodyPr/>
          <a:lstStyle/>
          <a:p>
            <a:pPr eaLnBrk="1" hangingPunct="1"/>
            <a:r>
              <a:rPr lang="ru-RU" smtClean="0"/>
              <a:t>Спускаемый аппарат «Востока-6» благополучно приземлился в Баевском районе Алтайского края, в 620 километрах северо-восточнее Караганды.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65913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785225" cy="6618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04813"/>
            <a:ext cx="8923338" cy="5948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260350"/>
            <a:ext cx="8351837" cy="2089150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«Когда я катапультировалась, меня охватил тихий ужас, - впервые призналась космонавт спустя 44 года. - Внизу подо мной было озеро. Первая мысль: «Господи, послали одну женщину, и надо же будет ей угодить в воду!» Космонавток учили приводняться. Но хватит ли сил удержаться на воде после выматывающего полета? Повезло - озеро перелетела. У земли сильный ветер, он тянет за собой громадный купол».</a:t>
            </a:r>
          </a:p>
        </p:txBody>
      </p:sp>
      <p:pic>
        <p:nvPicPr>
          <p:cNvPr id="3379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20938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ЖИЗНЬ СРАЗУ ПОСЛЕ ПОДВИГА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6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самым стартом 16 июня 1963 года Валентине Терешковой присваивается очередное воинское звание лейтенант. После успешного старта 16-го же июня 1963 года – она капитан Советской Армии и космонавт 3 класса.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Имея первый разряд по парашютному перед стартом, она становится заслуженным мастером спорта СССР 19 июня сразу после приземления.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успешное осуществление полёта и проявленные при этом мужество и героизм Указом Президиума Верховного Совета СССР от 22 июня 1963 года лётчику-космонавту СССР Валентине Владимировне Терешковой было присвоено звание Героя Советского Союза с вручением ордена Ленина и медали "Золотая Звезда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Её приветствует весь мир, осыпая наградами!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8" y="620713"/>
            <a:ext cx="8996362" cy="5868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07" y="-23813"/>
            <a:ext cx="8229600" cy="114300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ДЕТСТВО и ЮНОСТЬ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8400" y="908050"/>
            <a:ext cx="5435600" cy="5545138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Родилась 6 марта 1937 года в деревне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Масленниково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Тутаевского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района Ярославской области в крестьянской семье выходцев из Белоруссии. Отец - Владимир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Аксёнович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тракторист. Был призван в Красную армию в 1939 году, погиб на Советско-финской войне. Мать - работница текстильной фабрики. По воспоминаниям Валентины Владимировны, в детстве она говорила с родными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по-белорусски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1945 году поступила в среднюю школу №32 города Ярославля.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семейным обстоятельствам, окончив 7 классов, в 1953 году работает на Ярославском шинном заводе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браслетчицей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Параллельно доучивается в вечерней школе рабочей молодёжи.</a:t>
            </a: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2332037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525"/>
            <a:ext cx="8893175" cy="6848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37650" cy="5948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891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066213" cy="5399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333375"/>
            <a:ext cx="8496300" cy="547211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 Мы провели открытый урок на тему: «50-летие первого полета </a:t>
            </a:r>
            <a:br>
              <a:rPr lang="ru-RU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женщины-космонавта».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/>
          </p:cNvSpPr>
          <p:nvPr>
            <p:ph type="title"/>
          </p:nvPr>
        </p:nvSpPr>
        <p:spPr bwMode="auto">
          <a:xfrm>
            <a:off x="1042988" y="260350"/>
            <a:ext cx="6511925" cy="73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0962" name="Rectangle 10"/>
          <p:cNvSpPr>
            <a:spLocks noGrp="1"/>
          </p:cNvSpPr>
          <p:nvPr>
            <p:ph type="body" sz="half" idx="3"/>
          </p:nvPr>
        </p:nvSpPr>
        <p:spPr>
          <a:xfrm>
            <a:off x="5795963" y="2852738"/>
            <a:ext cx="3124200" cy="3475037"/>
          </a:xfrm>
        </p:spPr>
        <p:txBody>
          <a:bodyPr/>
          <a:lstStyle/>
          <a:p>
            <a:r>
              <a:rPr lang="ru-RU" sz="2000" dirty="0" smtClean="0">
                <a:latin typeface="Arial" charset="0"/>
              </a:rPr>
              <a:t>Первая часть урока проходила в классе. Мы рассказывали доклад и показывали презентацию.</a:t>
            </a:r>
          </a:p>
        </p:txBody>
      </p:sp>
      <p:pic>
        <p:nvPicPr>
          <p:cNvPr id="40963" name="Picture 11" descr="pw3MDVI5X-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765175"/>
            <a:ext cx="4103688" cy="2735263"/>
          </a:xfrm>
        </p:spPr>
      </p:pic>
      <p:pic>
        <p:nvPicPr>
          <p:cNvPr id="40964" name="Picture 12" descr="qwTD6UCSJCQ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933825"/>
            <a:ext cx="4032250" cy="2687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Grp="1"/>
          </p:cNvSpPr>
          <p:nvPr>
            <p:ph type="title" sz="quarter"/>
          </p:nvPr>
        </p:nvSpPr>
        <p:spPr bwMode="auto">
          <a:xfrm flipV="1">
            <a:off x="1187450" y="260350"/>
            <a:ext cx="6511925" cy="73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1986" name="Picture 13" descr="cO77Qzf5Dy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308552">
            <a:off x="468313" y="333375"/>
            <a:ext cx="4105275" cy="2735263"/>
          </a:xfrm>
        </p:spPr>
      </p:pic>
      <p:pic>
        <p:nvPicPr>
          <p:cNvPr id="41987" name="Picture 14" descr="GcF9Z-giy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322150">
            <a:off x="4932363" y="549275"/>
            <a:ext cx="3816350" cy="2543175"/>
          </a:xfrm>
        </p:spPr>
      </p:pic>
      <p:pic>
        <p:nvPicPr>
          <p:cNvPr id="41988" name="Picture 15" descr="Mv1lvcT-i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1108415">
            <a:off x="395288" y="3644900"/>
            <a:ext cx="3673475" cy="2447925"/>
          </a:xfrm>
        </p:spPr>
      </p:pic>
      <p:pic>
        <p:nvPicPr>
          <p:cNvPr id="41989" name="Picture 16" descr="KsJQxi4o_0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497915">
            <a:off x="4859338" y="3573463"/>
            <a:ext cx="3889375" cy="2592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/>
          </p:cNvSpPr>
          <p:nvPr>
            <p:ph type="title"/>
          </p:nvPr>
        </p:nvSpPr>
        <p:spPr bwMode="auto">
          <a:xfrm>
            <a:off x="1403350" y="404813"/>
            <a:ext cx="6511925" cy="714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3010" name="Rectangle 5"/>
          <p:cNvSpPr>
            <a:spLocks noGrp="1"/>
          </p:cNvSpPr>
          <p:nvPr>
            <p:ph type="body" sz="half" idx="1"/>
          </p:nvPr>
        </p:nvSpPr>
        <p:spPr>
          <a:xfrm>
            <a:off x="611560" y="1268760"/>
            <a:ext cx="3124200" cy="3475037"/>
          </a:xfrm>
        </p:spPr>
        <p:txBody>
          <a:bodyPr/>
          <a:lstStyle/>
          <a:p>
            <a:r>
              <a:rPr lang="ru-RU" sz="2000" dirty="0" smtClean="0">
                <a:latin typeface="Arial" charset="0"/>
              </a:rPr>
              <a:t>Вторая часть в </a:t>
            </a:r>
            <a:r>
              <a:rPr lang="ru-RU" sz="2000" dirty="0" smtClean="0">
                <a:latin typeface="Arial" charset="0"/>
              </a:rPr>
              <a:t>библиотеке, где мы подготовили выставку.  Ее посетили множество учеников нашей школы.</a:t>
            </a:r>
            <a:endParaRPr lang="ru-RU" sz="2000" dirty="0" smtClean="0">
              <a:latin typeface="Arial" charset="0"/>
            </a:endParaRPr>
          </a:p>
          <a:p>
            <a:endParaRPr lang="ru-RU" sz="2000" dirty="0" smtClean="0">
              <a:latin typeface="Arial" charset="0"/>
            </a:endParaRPr>
          </a:p>
        </p:txBody>
      </p:sp>
      <p:pic>
        <p:nvPicPr>
          <p:cNvPr id="43011" name="Picture 8" descr="MNepAc4II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60875" y="476250"/>
            <a:ext cx="4324350" cy="2881313"/>
          </a:xfrm>
        </p:spPr>
      </p:pic>
      <p:pic>
        <p:nvPicPr>
          <p:cNvPr id="43012" name="Picture 9" descr="LGt--sMcGGo 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57563"/>
            <a:ext cx="3816350" cy="2543175"/>
          </a:xfrm>
        </p:spPr>
      </p:pic>
      <p:pic>
        <p:nvPicPr>
          <p:cNvPr id="43013" name="Picture 11" descr="QppE_B1I29A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716338"/>
            <a:ext cx="43926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/>
          </p:cNvSpPr>
          <p:nvPr>
            <p:ph type="title" sz="quarter"/>
          </p:nvPr>
        </p:nvSpPr>
        <p:spPr bwMode="auto">
          <a:xfrm>
            <a:off x="1331913" y="260350"/>
            <a:ext cx="6511925" cy="1444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4034" name="Picture 20" descr="S6XI_9MfkS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199094">
            <a:off x="539750" y="836613"/>
            <a:ext cx="4049713" cy="2698750"/>
          </a:xfrm>
        </p:spPr>
      </p:pic>
      <p:pic>
        <p:nvPicPr>
          <p:cNvPr id="44035" name="Picture 21" descr="TA4k7_tUgC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490841">
            <a:off x="5076825" y="573088"/>
            <a:ext cx="3816350" cy="2543175"/>
          </a:xfrm>
        </p:spPr>
      </p:pic>
      <p:pic>
        <p:nvPicPr>
          <p:cNvPr id="44036" name="Picture 24" descr="8WeQaPhj2T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0725636">
            <a:off x="652463" y="3760788"/>
            <a:ext cx="3887787" cy="2590800"/>
          </a:xfrm>
        </p:spPr>
      </p:pic>
      <p:pic>
        <p:nvPicPr>
          <p:cNvPr id="44037" name="Picture 27" descr="2T90jgthUV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403660">
            <a:off x="5232400" y="3789363"/>
            <a:ext cx="3575050" cy="2382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title" sz="quarter"/>
          </p:nvPr>
        </p:nvSpPr>
        <p:spPr bwMode="auto">
          <a:xfrm>
            <a:off x="1258888" y="404813"/>
            <a:ext cx="6511925" cy="2873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5058" name="Picture 9" descr="TB924tW-4ew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293576">
            <a:off x="250825" y="188913"/>
            <a:ext cx="3673475" cy="2447925"/>
          </a:xfrm>
        </p:spPr>
      </p:pic>
      <p:pic>
        <p:nvPicPr>
          <p:cNvPr id="45059" name="Picture 10" descr="VduEAw1naT4 (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602012">
            <a:off x="4572000" y="333375"/>
            <a:ext cx="3384550" cy="2255838"/>
          </a:xfrm>
        </p:spPr>
      </p:pic>
      <p:pic>
        <p:nvPicPr>
          <p:cNvPr id="45060" name="Picture 11" descr="DNpTH_2iDz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1115596">
            <a:off x="5435600" y="2636838"/>
            <a:ext cx="3311525" cy="2208212"/>
          </a:xfrm>
        </p:spPr>
      </p:pic>
      <p:pic>
        <p:nvPicPr>
          <p:cNvPr id="45061" name="Picture 12" descr="PFHb2-PwRQ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20672822">
            <a:off x="250825" y="2565400"/>
            <a:ext cx="3455988" cy="2303463"/>
          </a:xfrm>
        </p:spPr>
      </p:pic>
      <p:pic>
        <p:nvPicPr>
          <p:cNvPr id="45062" name="Picture 13" descr="zMbTggiVbb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437063"/>
            <a:ext cx="3959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/>
          </p:cNvSpPr>
          <p:nvPr>
            <p:ph type="title"/>
          </p:nvPr>
        </p:nvSpPr>
        <p:spPr bwMode="auto">
          <a:xfrm>
            <a:off x="1116013" y="26035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46082" name="Rectangle 6"/>
          <p:cNvSpPr>
            <a:spLocks noGrp="1"/>
          </p:cNvSpPr>
          <p:nvPr>
            <p:ph type="body" sz="half" idx="2"/>
          </p:nvPr>
        </p:nvSpPr>
        <p:spPr>
          <a:xfrm>
            <a:off x="7451725" y="2349500"/>
            <a:ext cx="676275" cy="3475038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59399" name="Поздравление Валентине Терешковой.mp4">
            <a:hlinkClick r:id="" action="ppaction://media"/>
          </p:cNvPr>
          <p:cNvPicPr>
            <a:picLocks noGrp="1" noChangeAspect="1" noChangeArrowheads="1"/>
          </p:cNvPicPr>
          <p:nvPr>
            <p:ph type="media"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683568" y="1196752"/>
            <a:ext cx="7850187" cy="5076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260350"/>
            <a:ext cx="8085137" cy="2736850"/>
          </a:xfrm>
        </p:spPr>
        <p:txBody>
          <a:bodyPr rtlCol="0">
            <a:normAutofit fontScale="77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1955 по 1960 работает на текстильном комбинате «Красный Перекоп». Заочно проходит обучение в техникуме лёгкой промышленности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11 августа 1960 года - освобождённый секретарь комитета ВЛКСМ комбината «Красный Перекоп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1958 по 1961- занимается парашютным спортом в Ярославском аэроклубе (выполнила 90 прыжков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марта 1962 года зачислена в отряд космонавтов как слушатель-космонавт 2-го отряда, с одновременным прохождением соответствующей учебы и подготовки. Сразу после принятия в отряд космонавтов Валентину Терешкову призвали на срочную воинскую службу в звании рядового.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52738"/>
            <a:ext cx="5040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32440" cy="2060848"/>
          </a:xfrm>
        </p:spPr>
        <p:txBody>
          <a:bodyPr/>
          <a:lstStyle/>
          <a:p>
            <a:pPr algn="l"/>
            <a:r>
              <a:rPr lang="ru-RU" sz="3600" dirty="0"/>
              <a:t>А во такие вопросы хотят задать Валентине Терешковой ученики нашего класса: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004048" y="2348880"/>
            <a:ext cx="3816424" cy="4680520"/>
          </a:xfrm>
        </p:spPr>
        <p:txBody>
          <a:bodyPr/>
          <a:lstStyle/>
          <a:p>
            <a:r>
              <a:rPr lang="ru-RU" dirty="0" smtClean="0"/>
              <a:t>6.Не </a:t>
            </a:r>
            <a:r>
              <a:rPr lang="ru-RU" dirty="0"/>
              <a:t>испытывали ли вы звездной болезни?</a:t>
            </a:r>
          </a:p>
          <a:p>
            <a:r>
              <a:rPr lang="ru-RU" dirty="0"/>
              <a:t>7.Ваше отношение к поведению современной молодёжи</a:t>
            </a:r>
            <a:r>
              <a:rPr lang="ru-RU" dirty="0" smtClean="0"/>
              <a:t>? моралям, нравственности</a:t>
            </a:r>
            <a:r>
              <a:rPr lang="ru-RU" dirty="0"/>
              <a:t>?</a:t>
            </a:r>
          </a:p>
          <a:p>
            <a:r>
              <a:rPr lang="ru-RU" dirty="0"/>
              <a:t>8.Не пустая ли трата денег и времени эти полеты в космос?)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2132856"/>
            <a:ext cx="4176464" cy="4896544"/>
          </a:xfrm>
        </p:spPr>
        <p:txBody>
          <a:bodyPr/>
          <a:lstStyle/>
          <a:p>
            <a:r>
              <a:rPr lang="ru-RU" dirty="0"/>
              <a:t>1.и как в космосе</a:t>
            </a:r>
            <a:r>
              <a:rPr lang="ru-RU" dirty="0" smtClean="0"/>
              <a:t>? красиво</a:t>
            </a:r>
            <a:r>
              <a:rPr lang="ru-RU" dirty="0"/>
              <a:t>?</a:t>
            </a:r>
          </a:p>
          <a:p>
            <a:r>
              <a:rPr lang="ru-RU" dirty="0"/>
              <a:t>2.Инопланетян не встречали?</a:t>
            </a:r>
          </a:p>
          <a:p>
            <a:r>
              <a:rPr lang="ru-RU" dirty="0"/>
              <a:t>3.Каковы были ваши ощущения после полета?</a:t>
            </a:r>
          </a:p>
          <a:p>
            <a:r>
              <a:rPr lang="ru-RU" dirty="0"/>
              <a:t>4.Какое значение имеет в наше время изучение космического пространства</a:t>
            </a:r>
            <a:r>
              <a:rPr lang="ru-RU" dirty="0" smtClean="0"/>
              <a:t>?</a:t>
            </a:r>
          </a:p>
          <a:p>
            <a:r>
              <a:rPr lang="ru-RU" dirty="0"/>
              <a:t>5.Каковы были ощущения, когда вас встречали люди всего мира?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9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90" y="-23813"/>
            <a:ext cx="8229599" cy="114300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В ОТРЯДЕ КОСМОНАВТОВ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908050"/>
            <a:ext cx="8074025" cy="1828800"/>
          </a:xfrm>
        </p:spPr>
        <p:txBody>
          <a:bodyPr rtlCol="0">
            <a:normAutofit fontScale="77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первых успешных полётов советских космонавтов у Сергея Королёва появилась идея запустить в космос женщину-космонавта.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начале 1962 года начался поиск претенденток по следующим критериям: «парашютистка, возрастом до 30 лет, ростом до 170 сантиметров и весом до 70 килограммов.»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81300"/>
            <a:ext cx="48244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56025" y="115888"/>
            <a:ext cx="4859338" cy="6553200"/>
          </a:xfrm>
        </p:spPr>
        <p:txBody>
          <a:bodyPr rtlCol="0">
            <a:normAutofit fontScale="6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2-ой отряд космонавтов Валентина Терешкова была зачислена 12 марта, а 29 ноября 1962 года она сдала выпускные экзамены на «отлично». С 1 декабря 1962 года Терешкова - космонавт 1-го отряда 1-го отдела, младший лейтенант Советской Армии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время обучения она проходила тренировки на устойчивость организма к факторам космического полёта. Тренировки включали в себя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термокамеру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где надо было находиться в лётном комбинезоне при температуре +70 °C и влажности 30 %, сурдокамеру - изолированное от звуков помещение, где каждая кандидатка должна была провести 10 суток.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Тренировки в невесомости проходили на МиГ-15. При выполнении специальной фигуры высшего пилотажа — параболической горки — внутри самолёта устанавливалась невесомость на 40 секунд, и таких сеансов было 3-4 за полёт. Во время каждого сеанса надо было выполнить очередное задание: написать имя и фамилию, попробовать поесть, поговорить по рации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Особое внимание уделялось парашютной подготовке, так как космонавт перед самой посадкой катапультировался и приземлялся отдельно на парашюте. Поскольку всегда существовал риск приводнения спускаемого аппарата, проводились и тренировки по парашютным прыжкам в море, в технологическом, то есть не пригнанном по размеру, скафандре.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76250"/>
            <a:ext cx="3648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2530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88913"/>
            <a:ext cx="4752975" cy="6532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-34925"/>
            <a:ext cx="9131300" cy="6892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99" y="6350"/>
            <a:ext cx="8229600" cy="57606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ВЫБОР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549275"/>
            <a:ext cx="8435975" cy="6119813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Первоначально предполагался одновременный полёт двух женских экипажей, однако в марте 1963 года от этого плана отказались, и стала задача выбора одной из пяти кандидаток.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выборе Терешковой на роль первой женщины-космонавта кроме успешного прохождения подготовки учитывались и политические моменты: Терешкова была из рабочих, тогда как, например,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Пономарёва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Соловьёва — из служащих. Кроме того, отец Терешковой, Владимир, погиб во время Советско-финской войны, когда ей было два года. Плюс ко всему, она уже была секретарем комитета комсомола производственного предприятия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 И.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Ядзовский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отвечавший в тот период за медицинское обеспечение советской космической программы, в своих мемуарах пишет: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«После выполнения программы подготовки и тренировки отобранных женщин — кандидатов в космонавты было проведено их полное медицинское и физиологическое обследование. По результатам медицинского обследования и теоретической подготовленности женщин-кандидатов в космонавты была определена следующая последовательность допуска к космическому полету: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Пономарева Валентина;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Соловьева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Ирина;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Кузнецова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Татьяна;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Сергейчик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Жанна;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Терешкова Валентина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175" y="404813"/>
            <a:ext cx="4619625" cy="5721350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вмешательстве Никиты Сергеевича Хрущева и молчаливом согласии Сергея Павловича Королева, Мстислава Всеволодовича Келдыша и Николая Петровича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Каманина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вопреки заключению врачебной комиссии, космонавтом № 1 среди женщин была определена Валентина Терешкова. Решающую роль при этом сыграло социальное происхождение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В.Терешковой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Это, конечно, был не лучший вариант отбора».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Однако выбор был сделан… а Время показало, что он был исключительно правильным!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39687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</TotalTime>
  <Words>1397</Words>
  <Application>Microsoft Office PowerPoint</Application>
  <PresentationFormat>Экран (4:3)</PresentationFormat>
  <Paragraphs>71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ТЕРЕШКОВА Валентина Владимировна</vt:lpstr>
      <vt:lpstr>ДЕТСТВО и ЮНОСТЬ</vt:lpstr>
      <vt:lpstr>Презентация PowerPoint</vt:lpstr>
      <vt:lpstr>В ОТРЯДЕ КОСМОНАВТОВ</vt:lpstr>
      <vt:lpstr>Презентация PowerPoint</vt:lpstr>
      <vt:lpstr>Презентация PowerPoint</vt:lpstr>
      <vt:lpstr>Презентация PowerPoint</vt:lpstr>
      <vt:lpstr>ВЫБОР</vt:lpstr>
      <vt:lpstr>Презентация PowerPoint</vt:lpstr>
      <vt:lpstr>ПОЛЕТ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 СРАЗУ ПОСЛЕ ПОДВИГА</vt:lpstr>
      <vt:lpstr>Презентация PowerPoint</vt:lpstr>
      <vt:lpstr>Презентация PowerPoint</vt:lpstr>
      <vt:lpstr>Презентация PowerPoint</vt:lpstr>
      <vt:lpstr>Презентация PowerPoint</vt:lpstr>
      <vt:lpstr> Мы провели открытый урок на тему: «50-летие первого полета  женщины-космонавта».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во такие вопросы хотят задать Валентине Терешковой ученики нашего класса: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ТЕРЕШКОВА Валентина Владимировна</dc:title>
  <dc:creator>Ксюшка</dc:creator>
  <cp:lastModifiedBy>Dell</cp:lastModifiedBy>
  <cp:revision>14</cp:revision>
  <dcterms:created xsi:type="dcterms:W3CDTF">2013-04-12T18:44:43Z</dcterms:created>
  <dcterms:modified xsi:type="dcterms:W3CDTF">2013-04-15T18:23:26Z</dcterms:modified>
</cp:coreProperties>
</file>