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3" r:id="rId15"/>
    <p:sldId id="284" r:id="rId16"/>
    <p:sldId id="285" r:id="rId17"/>
    <p:sldId id="286" r:id="rId18"/>
    <p:sldId id="293" r:id="rId19"/>
    <p:sldId id="269" r:id="rId20"/>
    <p:sldId id="287" r:id="rId21"/>
    <p:sldId id="288" r:id="rId22"/>
    <p:sldId id="270" r:id="rId23"/>
    <p:sldId id="289" r:id="rId24"/>
    <p:sldId id="29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91" r:id="rId33"/>
    <p:sldId id="292" r:id="rId34"/>
    <p:sldId id="278" r:id="rId35"/>
    <p:sldId id="279" r:id="rId36"/>
    <p:sldId id="280" r:id="rId37"/>
    <p:sldId id="281" r:id="rId38"/>
    <p:sldId id="282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72;&#1085;&#1105;&#1082;\Desktop\&#1069;&#1082;&#1086;&#1083;&#1086;&#1075;&#1080;&#1095;&#1077;&#1089;&#1082;&#1080;&#1077;%20&#1087;&#1088;&#1086;&#1073;&#1083;&#1077;&#1084;&#1099;%20HD%20-%20Ecological%20Problems%20HD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err="1" smtClean="0">
                <a:solidFill>
                  <a:srgbClr val="FFFF00"/>
                </a:solidFill>
              </a:rPr>
              <a:t>Геоэкологическая</a:t>
            </a:r>
            <a:r>
              <a:rPr lang="ru-RU" sz="4400" dirty="0" smtClean="0">
                <a:solidFill>
                  <a:srgbClr val="FFFF00"/>
                </a:solidFill>
              </a:rPr>
              <a:t> обстановка </a:t>
            </a:r>
            <a:r>
              <a:rPr lang="ru-RU" sz="4400" dirty="0" err="1" smtClean="0">
                <a:solidFill>
                  <a:srgbClr val="FFFF00"/>
                </a:solidFill>
              </a:rPr>
              <a:t>г.саранска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Выполнил ученик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10Б класса</a:t>
            </a:r>
          </a:p>
          <a:p>
            <a:pPr algn="r"/>
            <a:r>
              <a:rPr lang="ru-RU" dirty="0" err="1" smtClean="0">
                <a:solidFill>
                  <a:srgbClr val="FFFF00"/>
                </a:solidFill>
              </a:rPr>
              <a:t>Оксин</a:t>
            </a:r>
            <a:r>
              <a:rPr lang="ru-RU" dirty="0" smtClean="0">
                <a:solidFill>
                  <a:srgbClr val="FFFF00"/>
                </a:solidFill>
              </a:rPr>
              <a:t> Александр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Состояние флоры и растительности.</a:t>
            </a:r>
          </a:p>
          <a:p>
            <a:endParaRPr lang="ru-RU" dirty="0" smtClean="0"/>
          </a:p>
          <a:p>
            <a:r>
              <a:rPr lang="ru-RU" dirty="0" smtClean="0"/>
              <a:t>Почти сплошной массив лесов к западу от Саранска ранее делился на верхнюю и нижнюю лесные дачи. Сейчас эти названия почти не используются, известны только старожилам и сохранились на старых лесных таксационных картах. Границей между этими лесными дачами является дорога, которая идет от автостанции на с. </a:t>
            </a:r>
            <a:r>
              <a:rPr lang="ru-RU" dirty="0" err="1" smtClean="0"/>
              <a:t>Берсеневка</a:t>
            </a:r>
            <a:r>
              <a:rPr lang="ru-RU" dirty="0" smtClean="0"/>
              <a:t>. Верхняя лесная дача отделяет северо-западный микрорайон от центральной части города. Она пересечена дорогами, часть ее уничтожена в ходе промышленной и жилой застройки. Нижняя лесная дача также непосредственно примыкает к селитебной зоне, промышленным предприятиям, массивам дач, кладбищам. На территориях верхней и нижней лесной дач есть небольшие участки с посадками сосны, лиственницы сибирской, сосны сибирской, или кедра. Дубрава, прилегающая к юго-западному району города, сплошным массивом продолжается далее к югу до рабочего поселка </a:t>
            </a:r>
            <a:r>
              <a:rPr lang="ru-RU" dirty="0" err="1" smtClean="0"/>
              <a:t>Ялга</a:t>
            </a:r>
            <a:r>
              <a:rPr lang="ru-RU" dirty="0" smtClean="0"/>
              <a:t>, сливаясь с </a:t>
            </a:r>
            <a:r>
              <a:rPr lang="ru-RU" dirty="0" err="1" smtClean="0"/>
              <a:t>Махровским</a:t>
            </a:r>
            <a:r>
              <a:rPr lang="ru-RU" dirty="0" smtClean="0"/>
              <a:t> лесом. На запад она простирается почти до села </a:t>
            </a:r>
            <a:r>
              <a:rPr lang="ru-RU" dirty="0" err="1" smtClean="0"/>
              <a:t>Перхляй</a:t>
            </a:r>
            <a:r>
              <a:rPr lang="ru-RU" dirty="0" smtClean="0"/>
              <a:t>. Крупный лесной массив к востоку от Саранска (</a:t>
            </a:r>
            <a:r>
              <a:rPr lang="ru-RU" dirty="0" err="1" smtClean="0"/>
              <a:t>Атемарский</a:t>
            </a:r>
            <a:r>
              <a:rPr lang="ru-RU" dirty="0" smtClean="0"/>
              <a:t> лес) мало чем отличается от лесов верхней и нижней лесных дач. В основном он представлен осинниками молодого возраста, в значительно меньшей степени </a:t>
            </a:r>
            <a:r>
              <a:rPr lang="ru-RU" dirty="0" err="1" smtClean="0"/>
              <a:t>березо-осинниками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ЖИТЕЛИ САРАНСКА дышат смертью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Столица Мордовии выбивается в лидеры по степени загрязненности воздуха. Исследования атмосферы в главных городах Поволжья и центральной части России, проведенные учеными Верхневолжского Управления по гидрометеорологии и мониторингу окружающей среды дали неожиданные результаты. Саранск занял "почетное" четвертое место в списке городов-смертников, пропустив на "гибельный пьедестал" лишь Рязань, Чебоксары и Иваново (где, по мнению специалистов по мониторингу окружающей среды, уже вовсе дышать нечем). </a:t>
            </a:r>
          </a:p>
          <a:p>
            <a:endParaRPr lang="ru-RU" dirty="0" smtClean="0"/>
          </a:p>
          <a:p>
            <a:r>
              <a:rPr lang="ru-RU" dirty="0" smtClean="0"/>
              <a:t>В списке городов-смертников ПО СТЕПЕНИ ЗАГРЯЗНЕННОСТИ АТМОСФЕРЫ САРАНСК ЗАНИМАЕТ ЧЕТВЕРТОЕ МЕСТО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В Саранске воздух в таблице гидрологов охарактеризован предельным индексом загрязнения - 9,23%. Зоя Лошкарева, начальник комплексной лаборатории Республиканского центра по гидрометеорологии и мониторингу окружающей среды, констатирует печальный факт: "Жителям столицы Мордовии дышится трудно, и оттого они чаще подвержены болезням. В атмосфере Саранска содержится гигантское количество опасных природных и технических веществ. Летняя беда - грунтовая и техническая пыль. В жаркие дни концентрация в воздухе пылевой взвеси превышает норму в 5 раз. Но это не самый страшный "воздушный наполнитель". К первому классу опасностей относятся газообразные отравляющие человеческого организма: </a:t>
            </a:r>
            <a:r>
              <a:rPr lang="ru-RU" sz="1800" dirty="0" err="1" smtClean="0"/>
              <a:t>бензапирен</a:t>
            </a:r>
            <a:r>
              <a:rPr lang="ru-RU" sz="1800" dirty="0" smtClean="0"/>
              <a:t> и формальдегид. Формальдегида в нашей атмосфере в пять раз больше допустимого, </a:t>
            </a:r>
            <a:r>
              <a:rPr lang="ru-RU" sz="1800" dirty="0" err="1" smtClean="0"/>
              <a:t>бензапирена</a:t>
            </a:r>
            <a:r>
              <a:rPr lang="ru-RU" sz="1800" dirty="0" smtClean="0"/>
              <a:t> - в два раза. Вина в повышенной загрязненности саранского воздуха формальдегидом лежит на предприятиях ОАО "Теплоизоляция". </a:t>
            </a:r>
            <a:r>
              <a:rPr lang="ru-RU" sz="1800" dirty="0" err="1" smtClean="0"/>
              <a:t>Бензапиреном</a:t>
            </a:r>
            <a:r>
              <a:rPr lang="ru-RU" sz="1800" dirty="0" smtClean="0"/>
              <a:t> насыщают небеса другие промышленные гиганты: ЖБК (железобетонные конструкции), ЖБИ, АБЗ (асфальтобетонный завод). Городские котельные и заводы, расположенные на ТЭЦ-2, добавляют в воздушную адскую смесь еще один смертоносный компонент - диоксид азота. Содержание этого вещества в атмосфере Саранска превышает норму в 1,1 раза".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Немало </a:t>
            </a:r>
            <a:r>
              <a:rPr lang="ru-RU" sz="1600" dirty="0" err="1" smtClean="0"/>
              <a:t>бензапирена</a:t>
            </a:r>
            <a:r>
              <a:rPr lang="ru-RU" sz="1600" dirty="0" smtClean="0"/>
              <a:t> скапливается в атмосфере вследствие работы городского автотранспорта. За прошлый год саранские машины выбросили через выхлопную трубу 30 тысяч тонн этой отравы. Немаловажную роль в деле такого тотального загрязнения мордовской столицы играет низкое качество саранского бензина. </a:t>
            </a:r>
          </a:p>
          <a:p>
            <a:r>
              <a:rPr lang="ru-RU" sz="1600" dirty="0" smtClean="0"/>
              <a:t>Между тем едкие канцерогены чрезвычайно опасны для здоровья горожан. В большой концентрации формальдегид способен вызвать заболевание слизистых оболочек легких, почек, печени и кожи. Наличие в воздухе хрома, кадмия, свинца и марганца провоцирует развитие злокачественных новообразований. Специалистами Центра Госсанэпиднадзора РМ отмечается постоянный среднегодовой рост заболевания раком жителей центра столицы республики. Показатели распространения неизлечимого недуга: 2,53 на 1000 населения. Заболеваниями верхних дыхательных путей в результате ухудшения экологической ситуации страдает 467 из 1000 жителей - в первую очередь </a:t>
            </a:r>
            <a:r>
              <a:rPr lang="ru-RU" sz="1600" dirty="0" err="1" smtClean="0"/>
              <a:t>Химмаш</a:t>
            </a:r>
            <a:r>
              <a:rPr lang="ru-RU" sz="1600" dirty="0" smtClean="0"/>
              <a:t> и ТЭЦ-2. Аллергия </a:t>
            </a:r>
            <a:r>
              <a:rPr lang="ru-RU" sz="1600" dirty="0" err="1" smtClean="0"/>
              <a:t>замучала</a:t>
            </a:r>
            <a:r>
              <a:rPr lang="ru-RU" sz="1600" dirty="0" smtClean="0"/>
              <a:t> </a:t>
            </a:r>
            <a:r>
              <a:rPr lang="ru-RU" sz="1600" dirty="0" err="1" smtClean="0"/>
              <a:t>Юго-Запад</a:t>
            </a:r>
            <a:r>
              <a:rPr lang="ru-RU" sz="1600" dirty="0" smtClean="0"/>
              <a:t>, здесь болезни кожи составляют 6% от общего числа недугов. Причиной победного шествия аллергии медики считают завышенное содержание в атмосфере продуктов синтеза антибиотиков. На карте гидрологов районы Саранска окрашены в разные цвета, в зависимости от степени загрязнения воздуха. Зоя Лошкарева перечисляет самые экологически неблагоприятные зоны проживания: "Первым в черном списке значится Заречный район. Диоксид азота, серы, оксид углерода, взвешенные вещества - вот чем здесь дышат жители. На втором месте по загрязненности воздуха - </a:t>
            </a:r>
            <a:r>
              <a:rPr lang="ru-RU" sz="1600" dirty="0" err="1" smtClean="0"/>
              <a:t>Северо-Запад</a:t>
            </a:r>
            <a:r>
              <a:rPr lang="ru-RU" sz="1600" dirty="0" smtClean="0"/>
              <a:t> Саранска. Третью строку этого своеобразного </a:t>
            </a:r>
            <a:r>
              <a:rPr lang="ru-RU" sz="1600" dirty="0" err="1" smtClean="0"/>
              <a:t>антирейтинга</a:t>
            </a:r>
            <a:r>
              <a:rPr lang="ru-RU" sz="1600" dirty="0" smtClean="0"/>
              <a:t> занимает центр (улица Рабочая). Четвертую - ТЭЦ-2. Пятую - </a:t>
            </a:r>
            <a:r>
              <a:rPr lang="ru-RU" sz="1600" dirty="0" err="1" smtClean="0"/>
              <a:t>Юго-Запад</a:t>
            </a:r>
            <a:r>
              <a:rPr lang="ru-RU" sz="1600" dirty="0" smtClean="0"/>
              <a:t>".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Нетронутые уголки природы</a:t>
            </a:r>
            <a:endParaRPr lang="ru-RU" dirty="0"/>
          </a:p>
        </p:txBody>
      </p:sp>
      <p:pic>
        <p:nvPicPr>
          <p:cNvPr id="4" name="Содержимое 3" descr="dscn13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357298"/>
            <a:ext cx="7786742" cy="5072098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17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19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2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Экологические проблемы HD - Ecological Problems HD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8643998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Техногенное воздействие на атмосферу.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 1999 г. промышленными предприятиями города было выброшено в атмосферу 12 263 тыс. т загрязняющих веществ. Основными загрязнителями атмосферного воздуха города являются: ОАО «</a:t>
            </a:r>
            <a:r>
              <a:rPr lang="ru-RU" sz="1800" dirty="0" err="1" smtClean="0"/>
              <a:t>Мордовэнерго</a:t>
            </a:r>
            <a:r>
              <a:rPr lang="ru-RU" sz="1800" dirty="0" smtClean="0"/>
              <a:t>», ОАО «</a:t>
            </a:r>
            <a:r>
              <a:rPr lang="ru-RU" sz="1800" dirty="0" err="1" smtClean="0"/>
              <a:t>Лисма</a:t>
            </a:r>
            <a:r>
              <a:rPr lang="ru-RU" sz="1800" dirty="0" smtClean="0"/>
              <a:t> - СИС и ЭВС», ОАО «</a:t>
            </a:r>
            <a:r>
              <a:rPr lang="ru-RU" sz="1800" dirty="0" err="1" smtClean="0"/>
              <a:t>Лисма</a:t>
            </a:r>
            <a:r>
              <a:rPr lang="ru-RU" sz="1800" dirty="0" smtClean="0"/>
              <a:t> -СЭЛЗ», ОАО «Саранский завод "</a:t>
            </a:r>
            <a:r>
              <a:rPr lang="ru-RU" sz="1800" dirty="0" err="1" smtClean="0"/>
              <a:t>Резинотехника</a:t>
            </a:r>
            <a:r>
              <a:rPr lang="ru-RU" sz="1800" dirty="0" smtClean="0"/>
              <a:t>"», ОАО «Саранский приборостроительный завод», Тепловые сети, ОАО «Завод "</a:t>
            </a:r>
            <a:r>
              <a:rPr lang="ru-RU" sz="1800" dirty="0" err="1" smtClean="0"/>
              <a:t>Сарансккабель</a:t>
            </a:r>
            <a:r>
              <a:rPr lang="ru-RU" sz="1800" dirty="0" smtClean="0"/>
              <a:t>"», ОАО «Железобетон» (ЖБК-2), ЗАО «Саранская пивоваренная компания», ОАО «</a:t>
            </a:r>
            <a:r>
              <a:rPr lang="ru-RU" sz="1800" dirty="0" err="1" smtClean="0"/>
              <a:t>Электровыпрямитель</a:t>
            </a:r>
            <a:r>
              <a:rPr lang="ru-RU" sz="1800" dirty="0" smtClean="0"/>
              <a:t>», ОАО «Авторемонтный завод "Саранский"», ОАО «Саранский завод "</a:t>
            </a:r>
            <a:r>
              <a:rPr lang="ru-RU" sz="1800" dirty="0" err="1" smtClean="0"/>
              <a:t>Центролит</a:t>
            </a:r>
            <a:r>
              <a:rPr lang="ru-RU" sz="1800" dirty="0" smtClean="0"/>
              <a:t>"», ОАО «</a:t>
            </a:r>
            <a:r>
              <a:rPr lang="ru-RU" sz="1800" dirty="0" err="1" smtClean="0"/>
              <a:t>Сарэкс</a:t>
            </a:r>
            <a:r>
              <a:rPr lang="ru-RU" sz="1800" dirty="0" smtClean="0"/>
              <a:t>», ДРСУ-2, ОАО «Биохимик», ТОО «Тепличное», ОАО «Саранский завод автосамосвалов».</a:t>
            </a:r>
          </a:p>
          <a:p>
            <a:endParaRPr lang="ru-RU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безнравственном обществе все изобретения, увеличивающие власть человека над природою, - не только не блага, но несомненное и очевидное зло.</a:t>
            </a:r>
          </a:p>
          <a:p>
            <a:pPr algn="r"/>
            <a:r>
              <a:rPr lang="ru-RU" dirty="0" smtClean="0"/>
              <a:t>Л.Толстой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Саранский приборостроительный завод</a:t>
            </a:r>
            <a:endParaRPr lang="ru-RU" dirty="0"/>
          </a:p>
        </p:txBody>
      </p:sp>
      <p:pic>
        <p:nvPicPr>
          <p:cNvPr id="4" name="Содержимое 3" descr="0_6b516_ed9d5bfb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8713787" cy="5429288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57222"/>
          </a:xfrm>
        </p:spPr>
        <p:txBody>
          <a:bodyPr/>
          <a:lstStyle/>
          <a:p>
            <a:r>
              <a:rPr lang="ru-RU" dirty="0" err="1" smtClean="0"/>
              <a:t>мордовэнерго</a:t>
            </a:r>
            <a:endParaRPr lang="ru-RU" dirty="0"/>
          </a:p>
        </p:txBody>
      </p:sp>
      <p:pic>
        <p:nvPicPr>
          <p:cNvPr id="4" name="Содержимое 3" descr="33c65c04fcfe35864162f3904cdf48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85860"/>
            <a:ext cx="7643866" cy="500066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Техногенное воздействие на атмосферу.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Несмотря на сложное экономическое положение, в период с 1995 по 2000 г. в городе проводились организационно-технические мероприятия по сокращению выбросов загрязняющих вредных веществ в атмосферу. На ОАО «</a:t>
            </a:r>
            <a:r>
              <a:rPr lang="ru-RU" dirty="0" err="1" smtClean="0"/>
              <a:t>Лисма</a:t>
            </a:r>
            <a:r>
              <a:rPr lang="ru-RU" dirty="0" smtClean="0"/>
              <a:t>» осуществлена реконструкция установки обезвреживания окислов азота в цокольном производстве; на электросварочной печи установлен свод в варочной части ленточного загрузчика; изготовлен, смонтирован и эксплуатируется опытный образец рукавного фильтра производительностью 1 495 </a:t>
            </a:r>
            <a:r>
              <a:rPr lang="ru-RU" dirty="0" err="1" smtClean="0"/>
              <a:t>мэ</a:t>
            </a:r>
            <a:r>
              <a:rPr lang="ru-RU" dirty="0" smtClean="0"/>
              <a:t>/ч и степенью очистки 88 %; приобретен и установлен фильтр на линии </a:t>
            </a:r>
            <a:r>
              <a:rPr lang="ru-RU" dirty="0" err="1" smtClean="0"/>
              <a:t>цинкования</a:t>
            </a:r>
            <a:r>
              <a:rPr lang="ru-RU" dirty="0" smtClean="0"/>
              <a:t> производительностью 10 000 м /ч; введен в эксплуатацию новый адсорбер взамен вышедшего из строя в цехе № 8. На ОАО «Биохимик» в цехе № 6а смонтирована схема улавливания </a:t>
            </a:r>
            <a:r>
              <a:rPr lang="ru-RU" dirty="0" err="1" smtClean="0"/>
              <a:t>бутилацетата</a:t>
            </a:r>
            <a:r>
              <a:rPr lang="ru-RU" dirty="0" smtClean="0"/>
              <a:t>. На ОАО «Саранский завод "</a:t>
            </a:r>
            <a:r>
              <a:rPr lang="ru-RU" dirty="0" err="1" smtClean="0"/>
              <a:t>Резино-техника</a:t>
            </a:r>
            <a:r>
              <a:rPr lang="ru-RU" dirty="0" smtClean="0"/>
              <a:t>"» внедрен процесс </a:t>
            </a:r>
            <a:r>
              <a:rPr lang="ru-RU" dirty="0" err="1" smtClean="0"/>
              <a:t>вакуумирования</a:t>
            </a:r>
            <a:r>
              <a:rPr lang="ru-RU" dirty="0" smtClean="0"/>
              <a:t> при наложении наружного слоя рукавов с нитяной оплеткой; проведена замена скруббера, работающего на воде, на зернистый фильтр сухой очистки участка освинцовывания рукавов в цехе № 5. В республиканской типографии «Красный Октябрь» переведена печать с высокой на офсетную. На ОАО «</a:t>
            </a:r>
            <a:r>
              <a:rPr lang="ru-RU" dirty="0" err="1" smtClean="0"/>
              <a:t>Лисма</a:t>
            </a:r>
            <a:r>
              <a:rPr lang="ru-RU" dirty="0" smtClean="0"/>
              <a:t> - СИС и ЭВС» пущены в эксплуатацию 4 установки для улавливания вредных выбросов с линии никелирования; произведена замена полуфабрикатов из свинцового стекла на стекло СЛ-97-1; на участке </a:t>
            </a:r>
            <a:r>
              <a:rPr lang="ru-RU" dirty="0" err="1" smtClean="0"/>
              <a:t>металлозаготовки</a:t>
            </a:r>
            <a:r>
              <a:rPr lang="ru-RU" dirty="0" smtClean="0"/>
              <a:t> пущен в эксплуатацию циклон ЦН-15 для улавливания абразивной пыли от станков резки, освоено мелкосерийное производство </a:t>
            </a:r>
            <a:r>
              <a:rPr lang="ru-RU" dirty="0" err="1" smtClean="0"/>
              <a:t>безртутных</a:t>
            </a:r>
            <a:r>
              <a:rPr lang="ru-RU" dirty="0" smtClean="0"/>
              <a:t> натриевых ламп. На ОАО «</a:t>
            </a:r>
            <a:r>
              <a:rPr lang="ru-RU" dirty="0" err="1" smtClean="0"/>
              <a:t>Лисма</a:t>
            </a:r>
            <a:r>
              <a:rPr lang="ru-RU" dirty="0" smtClean="0"/>
              <a:t> - СЭЛЗ» изготовлено и установлено приемное устройство для утилизации люминесцентных ламп мощностью 65-80 Вт, разработана и внедрена модернизированная схема автоматической дозировки ртути на откачных полуавтоматах. Осуществлены работы по переводу котельных на газообразное топливо. В результате за последние 5 лет произошло сокращение объемов выбросов и их структуры. Например, в 1995 г. объем выбросов свинца составлял 1,565 т, в 1996 г. - 1,050, в 1997 г. — 0,445, в 1998 г. - 0,106, в 1999 г. - 0,074 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Завод </a:t>
            </a:r>
            <a:r>
              <a:rPr lang="ru-RU" dirty="0" err="1" smtClean="0"/>
              <a:t>резинотехника</a:t>
            </a:r>
            <a:endParaRPr lang="ru-RU" dirty="0"/>
          </a:p>
        </p:txBody>
      </p:sp>
      <p:pic>
        <p:nvPicPr>
          <p:cNvPr id="4" name="Содержимое 3" descr="52607574_Rezinotehnika_Saransk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8686800" cy="464347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Сарансккабель</a:t>
            </a:r>
            <a:endParaRPr lang="ru-RU" dirty="0"/>
          </a:p>
        </p:txBody>
      </p:sp>
      <p:pic>
        <p:nvPicPr>
          <p:cNvPr id="4" name="Содержимое 3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428736"/>
            <a:ext cx="7572428" cy="4714908"/>
          </a:xfrm>
        </p:spPr>
      </p:pic>
    </p:spTree>
  </p:cSld>
  <p:clrMapOvr>
    <a:masterClrMapping/>
  </p:clrMapOvr>
  <p:transition>
    <p:wheel spokes="3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Эколого-геохимическая оценка загрязнения почв и снежного покрова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Эколого-геохимическая оценка загрязнения почв и снежного покрова осуществляется для выделения территорий и групп населения, подвергающихся вредному воздействию загрязняющих веществ, а также для выявления основных источников загрязнения и выработки мероприятий по улучшению экологической обстановки.</a:t>
            </a:r>
          </a:p>
          <a:p>
            <a:r>
              <a:rPr lang="ru-RU" dirty="0" smtClean="0"/>
              <a:t>Между содержанием металлов в атмосферном воздухе и выпадением их на территории города, что фиксируется в виде аномалий в почве и снежном покрове, существуют количественные связи, установленные геохимическими и гигиеническими исследованиями. Доступность изучения природных сред, депонирующих загрязнения, по любой заранее заданной сети опробования позволяет проводить ориентировочную оценку загрязнения воздушного бассейна по содержанию химических элементов в почвах и пыли, накопленной снегом. При этом снеговая пыль отражает существующее загрязнение атмосферного воздуха, а накопление металлов в поверхностном слое почв является результатом многолетнего техногенного воздействия. </a:t>
            </a:r>
          </a:p>
          <a:p>
            <a:r>
              <a:rPr lang="ru-RU" dirty="0" smtClean="0"/>
              <a:t>Геохимическое картографирование почвенного и снежного покрова, выполненное сотрудниками НПЦ экологических исследований Мордовского государственного университета, позволяет выявить сложную пространственную структуру техногенного загрязнения окружающей среды на территории Мордовии. Нами анализировалось содержание в почвах и снежном покрове свинца, цинка, ртути, кадмия, кобальта, никеля, молибдена, меди, сурьмы, хрома, серебра, бария, ванадия, вольфрама, марганца, стронция и др.</a:t>
            </a:r>
          </a:p>
          <a:p>
            <a:r>
              <a:rPr lang="ru-RU" dirty="0" smtClean="0"/>
              <a:t>Результаты эколого-геохимических исследований на территории г. Саранска показали, что в почвенном покрове и пыли, накопленной снегом, отмечаются аномальные концентрации (Кс &gt; 1,5) многих химических элементов. Общий геохимический индекс элементов, накапливающихся в депонирующих средах города, имеет вид: снежный покров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ртуть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Наличие в городе предприятий электротехнической промыи_1ленно-сти привело к тому, что на значительной части городской территории содержание ртути в почве превышает 0,4 мг/кг. Согласно «Методическим рекомендациям...» (1990), на этих участках содержание ртути в воздухе может превышать ПДК для воздуха (0,3 мг/м3). Высокие концентрации данного химического элемента наблюдаются в окрестностях электролампового завода, на ул. Р"</a:t>
            </a:r>
            <a:r>
              <a:rPr lang="ru-RU" dirty="0" err="1" smtClean="0"/>
              <a:t>абочей</a:t>
            </a:r>
            <a:r>
              <a:rPr lang="ru-RU" dirty="0" smtClean="0"/>
              <a:t> и около телецентра. Ртуть присутствует в выбросах ОАО «</a:t>
            </a:r>
            <a:r>
              <a:rPr lang="ru-RU" dirty="0" err="1" smtClean="0"/>
              <a:t>Лисма</a:t>
            </a:r>
            <a:r>
              <a:rPr lang="ru-RU" dirty="0" smtClean="0"/>
              <a:t> - ССЭЛЗ» и ОАО «</a:t>
            </a:r>
            <a:r>
              <a:rPr lang="ru-RU" dirty="0" err="1" smtClean="0"/>
              <a:t>Лисма</a:t>
            </a:r>
            <a:r>
              <a:rPr lang="ru-RU" dirty="0" smtClean="0"/>
              <a:t> - СИС и ЭВС».</a:t>
            </a:r>
          </a:p>
          <a:p>
            <a:endParaRPr lang="ru-RU" dirty="0" smtClean="0"/>
          </a:p>
          <a:p>
            <a:r>
              <a:rPr lang="ru-RU" dirty="0" smtClean="0"/>
              <a:t>Попадание ртути в организм человека может привести к интоксикации, характерными проявлениями которой являются стоматит, понос, </a:t>
            </a:r>
            <a:r>
              <a:rPr lang="ru-RU" dirty="0" err="1" smtClean="0"/>
              <a:t>сильныие</a:t>
            </a:r>
            <a:r>
              <a:rPr lang="ru-RU" dirty="0" smtClean="0"/>
              <a:t> боли в области живота, общая слабость, поражение почек, изменения в сое—</a:t>
            </a:r>
            <a:r>
              <a:rPr lang="ru-RU" dirty="0" err="1" smtClean="0"/>
              <a:t>гоянии</a:t>
            </a:r>
            <a:r>
              <a:rPr lang="ru-RU" dirty="0" smtClean="0"/>
              <a:t> центральной нервной системы и сердца. Основные мероприятия по охране территории города от ртутного заражения должны быть </a:t>
            </a:r>
            <a:r>
              <a:rPr lang="ru-RU" dirty="0" err="1" smtClean="0"/>
              <a:t>направле</a:t>
            </a:r>
            <a:r>
              <a:rPr lang="ru-RU" dirty="0" smtClean="0"/>
              <a:t> </a:t>
            </a:r>
            <a:r>
              <a:rPr lang="ru-RU" dirty="0" err="1" smtClean="0"/>
              <a:t>ны</a:t>
            </a:r>
            <a:r>
              <a:rPr lang="ru-RU" dirty="0" smtClean="0"/>
              <a:t> на усиление контроля за хранением ртути, </a:t>
            </a:r>
            <a:r>
              <a:rPr lang="ru-RU" dirty="0" err="1" smtClean="0"/>
              <a:t>ртугьсодержаших</a:t>
            </a:r>
            <a:r>
              <a:rPr lang="ru-RU" dirty="0" smtClean="0"/>
              <a:t> </a:t>
            </a:r>
            <a:r>
              <a:rPr lang="ru-RU" dirty="0" err="1" smtClean="0"/>
              <a:t>приб</a:t>
            </a:r>
            <a:r>
              <a:rPr lang="ru-RU" dirty="0" smtClean="0"/>
              <a:t>»-ров и соблюдение техники безопасности при использовании данного </a:t>
            </a:r>
            <a:r>
              <a:rPr lang="ru-RU" dirty="0" err="1" smtClean="0"/>
              <a:t>химичвеского</a:t>
            </a:r>
            <a:r>
              <a:rPr lang="ru-RU" dirty="0" smtClean="0"/>
              <a:t> элемента в производстве.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Камдий</a:t>
            </a:r>
            <a:r>
              <a:rPr lang="ru-RU" dirty="0" smtClean="0"/>
              <a:t> и мышьяк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В снежном покрове и почвах кадмий и м </a:t>
            </a:r>
            <a:r>
              <a:rPr lang="ru-RU" dirty="0" err="1" smtClean="0"/>
              <a:t>ышьяк</a:t>
            </a:r>
            <a:r>
              <a:rPr lang="ru-RU" dirty="0" smtClean="0"/>
              <a:t> содержатся в концентрациях менее предела чувствительности </a:t>
            </a:r>
            <a:r>
              <a:rPr lang="ru-RU" dirty="0" err="1" smtClean="0"/>
              <a:t>спектра_льного</a:t>
            </a:r>
            <a:r>
              <a:rPr lang="ru-RU" dirty="0" smtClean="0"/>
              <a:t> анализа (10 и 50 мг/кг соответственно). Только в районе </a:t>
            </a:r>
            <a:r>
              <a:rPr lang="ru-RU" dirty="0" err="1" smtClean="0"/>
              <a:t>железнодорвожной</a:t>
            </a:r>
            <a:r>
              <a:rPr lang="ru-RU" dirty="0" smtClean="0"/>
              <a:t> станции Саранск-2 содержание кадмия в снежном покрове составляет ЗО» мг/кг. Для уточнения распространения этих химических элементов в почвах </a:t>
            </a:r>
            <a:r>
              <a:rPr lang="ru-RU" dirty="0" err="1" smtClean="0"/>
              <a:t>Сатранска</a:t>
            </a:r>
            <a:r>
              <a:rPr lang="ru-RU" dirty="0" smtClean="0"/>
              <a:t> необходимо проведение дополнительных работ.</a:t>
            </a:r>
          </a:p>
          <a:p>
            <a:endParaRPr lang="ru-RU" dirty="0" smtClean="0"/>
          </a:p>
          <a:p>
            <a:r>
              <a:rPr lang="ru-RU" dirty="0" smtClean="0"/>
              <a:t>Среди элементов, относящихся ко второму классу гигиенической о&gt;-</a:t>
            </a:r>
            <a:r>
              <a:rPr lang="ru-RU" dirty="0" err="1" smtClean="0"/>
              <a:t>пасно-сти</a:t>
            </a:r>
            <a:r>
              <a:rPr lang="ru-RU" dirty="0" smtClean="0"/>
              <a:t>, наибольшие концентрации в пыли, накопленной снегом, и в почвах </a:t>
            </a:r>
            <a:r>
              <a:rPr lang="ru-RU" dirty="0" err="1" smtClean="0"/>
              <a:t>жч</a:t>
            </a:r>
            <a:r>
              <a:rPr lang="ru-RU" dirty="0" smtClean="0"/>
              <a:t>&gt;рода имеют молибден и медь.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Снеговая пыль на территории города характеризуется повышенным содержанием никеля. Его средняя концентрация составляет 104 мг/кг, что в 2,5 раза выше фоновых значений (</a:t>
            </a:r>
            <a:r>
              <a:rPr lang="ru-RU" dirty="0" err="1" smtClean="0"/>
              <a:t>Сфс</a:t>
            </a:r>
            <a:r>
              <a:rPr lang="ru-RU" dirty="0" smtClean="0"/>
              <a:t> =4-0 мг/кг). Высокое содержание данного металла (Кс &gt; 5) наблюдается в </a:t>
            </a:r>
            <a:r>
              <a:rPr lang="ru-RU" dirty="0" err="1" smtClean="0"/>
              <a:t>цеиггральной</a:t>
            </a:r>
            <a:r>
              <a:rPr lang="ru-RU" dirty="0" smtClean="0"/>
              <a:t> промышленной зоне, а в районе электролампового завода </a:t>
            </a:r>
            <a:r>
              <a:rPr lang="ru-RU" dirty="0" err="1" smtClean="0"/>
              <a:t>достиг-ает</a:t>
            </a:r>
            <a:r>
              <a:rPr lang="ru-RU" dirty="0" smtClean="0"/>
              <a:t> 800 мг/кг. В прилегающих жилых кварталах и на большей части жилого массива Светотехника его концентрация в снеге более чем в </a:t>
            </a:r>
            <a:r>
              <a:rPr lang="ru-RU" dirty="0" err="1" smtClean="0"/>
              <a:t>дв^</a:t>
            </a:r>
            <a:r>
              <a:rPr lang="ru-RU" dirty="0" smtClean="0"/>
              <a:t> раза превышает содержание на фоновом участке.</a:t>
            </a:r>
          </a:p>
          <a:p>
            <a:endParaRPr lang="ru-RU" dirty="0" smtClean="0"/>
          </a:p>
          <a:p>
            <a:r>
              <a:rPr lang="ru-RU" dirty="0" smtClean="0"/>
              <a:t>Среднее содержание никеля в городских почвах (63 мг/кг) близко к фоновым значениям (</a:t>
            </a:r>
            <a:r>
              <a:rPr lang="ru-RU" dirty="0" err="1" smtClean="0"/>
              <a:t>Сф</a:t>
            </a:r>
            <a:r>
              <a:rPr lang="ru-RU" dirty="0" smtClean="0"/>
              <a:t>„ = 52 мг/кг). Только на небольших участках его концентрация достигает 100 мг/кг. Основными источниками загрязнения никелем в пределах города являются электротехнические предприятия, что подтверждается результатами химического анализа </a:t>
            </a:r>
            <a:r>
              <a:rPr lang="ru-RU" dirty="0" err="1" smtClean="0"/>
              <a:t>снсежного</a:t>
            </a:r>
            <a:r>
              <a:rPr lang="ru-RU" dirty="0" smtClean="0"/>
              <a:t> покрова. Биологическая роль никеля изучена слабо. Известно, что </a:t>
            </a:r>
            <a:r>
              <a:rPr lang="ru-RU" dirty="0" err="1" smtClean="0"/>
              <a:t>ггрь-i</a:t>
            </a:r>
            <a:r>
              <a:rPr lang="ru-RU" dirty="0" smtClean="0"/>
              <a:t> повышенном его содержании в роговице глаза возникает кератит и становится возможным появление бельма.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уровень загрязнения снежного покрова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Высокий уровень загрязнения снежного покрова отмечается на площади около 70 га в центральной промышленной зоне, а также вдоль проспекта Ленина и улицы Коммунистической на участках их пересечения с другими крупными автомагистралями. На данной территории наблюдаются характерные для выбросов предприятий машиностроительного комплекса высокие концентрации (IQ &gt; 5,0) меди, свинца, хрома, бария, никеля, марганца, ванадия и вольфрама. Расположение аномальных участков вдоль автодорог указывает на то, что значительный вклад в загрязнение вносят также выбросы автотранспорта.</a:t>
            </a:r>
          </a:p>
          <a:p>
            <a:endParaRPr lang="ru-RU" dirty="0" smtClean="0"/>
          </a:p>
          <a:p>
            <a:r>
              <a:rPr lang="ru-RU" dirty="0" smtClean="0"/>
              <a:t>Участки со средним уровнем загрязнения снежного покрова тяжелыми металлами занимают площадь более 700 га. Они расположены на территории центральной промышленной зоны, прилегающих к ней жилых кварталов и вдоль отдельных транспортных магистралей. В снеговой пыли накапливаются те же химические элементы, что и на участках с высоким уровнем загрязнения, но в меньших количествах. В районе телевизионного завода в снеге фиксируется большое содержание молибдена. Характер расположения аномальных участков свидетельствует о большом вкладе в загрязнение окружающей среды выбросов промышленных предприятий и автотранспорта.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Обоснование актуальности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В начале ХХI века резко усилилось деструктивное антропогенное, главным</a:t>
            </a:r>
          </a:p>
          <a:p>
            <a:r>
              <a:rPr lang="ru-RU" sz="1600" dirty="0" smtClean="0"/>
              <a:t>образом технологическое, давление на окружающую среду, что привело</a:t>
            </a:r>
          </a:p>
          <a:p>
            <a:r>
              <a:rPr lang="ru-RU" sz="1600" dirty="0" smtClean="0"/>
              <a:t>человечество к глобальному кризису. Современная цивилизация оказалась в той</a:t>
            </a:r>
          </a:p>
          <a:p>
            <a:r>
              <a:rPr lang="ru-RU" sz="1600" dirty="0" smtClean="0"/>
              <a:t>точке всемирно-исторического процесса, именуемой различными исследователями</a:t>
            </a:r>
          </a:p>
          <a:p>
            <a:r>
              <a:rPr lang="ru-RU" sz="1600" dirty="0" smtClean="0"/>
              <a:t>по-разному, которая определяет динамику и направление </a:t>
            </a:r>
            <a:r>
              <a:rPr lang="ru-RU" sz="1600" dirty="0" err="1" smtClean="0"/>
              <a:t>цивилизационного</a:t>
            </a:r>
            <a:r>
              <a:rPr lang="ru-RU" sz="1600" dirty="0" smtClean="0"/>
              <a:t> развития</a:t>
            </a:r>
          </a:p>
          <a:p>
            <a:r>
              <a:rPr lang="ru-RU" sz="1600" dirty="0" smtClean="0"/>
              <a:t>на длительную перспективу. Противоречие между ростом народонаселения и</a:t>
            </a:r>
          </a:p>
          <a:p>
            <a:r>
              <a:rPr lang="ru-RU" sz="1600" dirty="0" smtClean="0"/>
              <a:t>возможностью удовлетворения его материально-энергетических потребностей, с</a:t>
            </a:r>
          </a:p>
          <a:p>
            <a:r>
              <a:rPr lang="ru-RU" sz="1600" dirty="0" smtClean="0"/>
              <a:t>одной стороны, сравнительно ограниченными возможностями естественных</a:t>
            </a:r>
          </a:p>
          <a:p>
            <a:r>
              <a:rPr lang="ru-RU" sz="1600" dirty="0" smtClean="0"/>
              <a:t>экосистем – с другой, приобретают антагонистический характер. Их обострение</a:t>
            </a:r>
          </a:p>
          <a:p>
            <a:r>
              <a:rPr lang="ru-RU" sz="1600" dirty="0" smtClean="0"/>
              <a:t>чревато необратимыми </a:t>
            </a:r>
            <a:r>
              <a:rPr lang="ru-RU" sz="1600" dirty="0" err="1" smtClean="0"/>
              <a:t>деградационными</a:t>
            </a:r>
            <a:r>
              <a:rPr lang="ru-RU" sz="1600" dirty="0" smtClean="0"/>
              <a:t> изменениями биосферы, радикальной</a:t>
            </a:r>
          </a:p>
          <a:p>
            <a:r>
              <a:rPr lang="ru-RU" sz="1600" dirty="0" smtClean="0"/>
              <a:t>трансформацией традиционных природных условий функционирования цивилизации,</a:t>
            </a:r>
          </a:p>
          <a:p>
            <a:r>
              <a:rPr lang="ru-RU" sz="1600" dirty="0" smtClean="0"/>
              <a:t>что также создаёт реальную угрозу жизненно важным интересам будущих поколений</a:t>
            </a:r>
          </a:p>
          <a:p>
            <a:r>
              <a:rPr lang="ru-RU" sz="1600" dirty="0" smtClean="0"/>
              <a:t>человечества.</a:t>
            </a:r>
          </a:p>
          <a:p>
            <a:r>
              <a:rPr lang="ru-RU" sz="1600" dirty="0" smtClean="0"/>
              <a:t>Необходимость осмысления и преодоления сложившейся ситуации выдвинула</a:t>
            </a:r>
          </a:p>
          <a:p>
            <a:r>
              <a:rPr lang="ru-RU" sz="1600" dirty="0" smtClean="0"/>
              <a:t>экологическую проблематику на одно из первых мест в иерархии глобальных</a:t>
            </a:r>
          </a:p>
          <a:p>
            <a:r>
              <a:rPr lang="ru-RU" sz="1600" dirty="0" smtClean="0"/>
              <a:t>проблем современности.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Низкий уровень загрязнения снега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Низкий уровень загрязнения снега наблюдается на большей </a:t>
            </a:r>
            <a:r>
              <a:rPr lang="ru-RU" dirty="0" err="1" smtClean="0"/>
              <a:t>частг</a:t>
            </a:r>
            <a:r>
              <a:rPr lang="ru-RU" dirty="0" smtClean="0"/>
              <a:t> территории города и занимает площадь свыше 3 000 га. Он характерен для предприятий северной промышленной зоны и жилых кварталов преимущественно с многоэтажной застройкой. На данных участках наблюдается высокое содержание в снеговой пыли меди и свинца. Реже отмечаются высокие концентрации никеля, хрома, ванадия и бария.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Экологические проблемы ликвидации промышленных и бытовых отходов.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В Саранске ежегодно образуется до 25 т токсичных отходов, вопросы утилизации и захоронения которых радикально не решены. Первоочередными проблемами являются: развитие технологий по </a:t>
            </a:r>
            <a:r>
              <a:rPr lang="ru-RU" dirty="0" err="1" smtClean="0"/>
              <a:t>демеркуризации</a:t>
            </a:r>
            <a:r>
              <a:rPr lang="ru-RU" dirty="0" smtClean="0"/>
              <a:t> отходов ртутного производства; утилизация бытовых отходов; техническое оборудование городского полигона; перекрытие мусорных масс грунтами; приведение в соответствие с технологическими требованиями процесса складирования бытовых и промышленных отходов; организация подъездных путей; ликвидация самовольных свалок в местах, специально не отведенных для этих целей.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ater-pollution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ic_179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Окружающая среда и здоровье населения.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Саранск вместе с населенными пунктами, подчиненными его администрации, имеет индекс здоровья 35 % (табл. 35), занимая последнее 23-е место среди административных районов Республики Мордовия. Всего из 19 исследуемых параметров 63 % показателей на территории Саранска являются наихудшими или превышают среднее значение по республике.</a:t>
            </a:r>
          </a:p>
          <a:p>
            <a:endParaRPr lang="ru-RU" dirty="0" smtClean="0"/>
          </a:p>
          <a:p>
            <a:r>
              <a:rPr lang="ru-RU" dirty="0" smtClean="0"/>
              <a:t>В муниципальном образовании г. Саранск, где в настоящее время проживает 346,4 тыс. жителей, или 37 % населения республики, сложилась сложная экологическая ситуация. Территория города находится в области интенсивного аэрозольного, водного, шумового и теплового загрязнения.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населения по территориям Республики Мордовия(по индексу здоровья за 1990-1999), %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614"/>
                <a:gridCol w="2428892"/>
                <a:gridCol w="1643074"/>
                <a:gridCol w="37052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Территория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Индекс здоровья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здоровья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</a:p>
                    <a:p>
                      <a:r>
                        <a:rPr lang="ru-RU" dirty="0" smtClean="0"/>
                        <a:t>2</a:t>
                      </a:r>
                    </a:p>
                    <a:p>
                      <a:r>
                        <a:rPr lang="ru-RU" dirty="0" smtClean="0"/>
                        <a:t>3</a:t>
                      </a:r>
                    </a:p>
                    <a:p>
                      <a:r>
                        <a:rPr lang="ru-RU" dirty="0" smtClean="0"/>
                        <a:t>4</a:t>
                      </a:r>
                    </a:p>
                    <a:p>
                      <a:r>
                        <a:rPr lang="ru-RU" dirty="0" smtClean="0"/>
                        <a:t>5</a:t>
                      </a:r>
                    </a:p>
                    <a:p>
                      <a:r>
                        <a:rPr lang="ru-RU" dirty="0" smtClean="0"/>
                        <a:t>6</a:t>
                      </a:r>
                    </a:p>
                    <a:p>
                      <a:r>
                        <a:rPr lang="ru-RU" dirty="0" smtClean="0"/>
                        <a:t>7</a:t>
                      </a:r>
                    </a:p>
                    <a:p>
                      <a:r>
                        <a:rPr lang="ru-RU" dirty="0" smtClean="0"/>
                        <a:t>8</a:t>
                      </a:r>
                    </a:p>
                    <a:p>
                      <a:r>
                        <a:rPr lang="ru-RU" dirty="0" smtClean="0"/>
                        <a:t>9</a:t>
                      </a:r>
                    </a:p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Зубово-Полянский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Ардатовский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Теньгушевский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Ромодановский</a:t>
                      </a:r>
                    </a:p>
                    <a:p>
                      <a:r>
                        <a:rPr lang="ru-RU" dirty="0" smtClean="0"/>
                        <a:t>Дубенский</a:t>
                      </a:r>
                    </a:p>
                    <a:p>
                      <a:r>
                        <a:rPr lang="ru-RU" dirty="0" err="1" smtClean="0"/>
                        <a:t>Болыпеигнатовский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Темниковский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Старошайговский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Краснослободский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Торбеевский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</a:t>
                      </a:r>
                    </a:p>
                    <a:p>
                      <a:r>
                        <a:rPr lang="ru-RU" dirty="0" smtClean="0"/>
                        <a:t>59</a:t>
                      </a:r>
                    </a:p>
                    <a:p>
                      <a:r>
                        <a:rPr lang="ru-RU" dirty="0" smtClean="0"/>
                        <a:t>56</a:t>
                      </a:r>
                    </a:p>
                    <a:p>
                      <a:r>
                        <a:rPr lang="ru-RU" dirty="0" smtClean="0"/>
                        <a:t>55</a:t>
                      </a:r>
                    </a:p>
                    <a:p>
                      <a:r>
                        <a:rPr lang="ru-RU" dirty="0" smtClean="0"/>
                        <a:t>55</a:t>
                      </a:r>
                    </a:p>
                    <a:p>
                      <a:r>
                        <a:rPr lang="ru-RU" dirty="0" smtClean="0"/>
                        <a:t>55</a:t>
                      </a:r>
                    </a:p>
                    <a:p>
                      <a:r>
                        <a:rPr lang="ru-RU" dirty="0" smtClean="0"/>
                        <a:t>54</a:t>
                      </a:r>
                    </a:p>
                    <a:p>
                      <a:r>
                        <a:rPr lang="ru-RU" dirty="0" smtClean="0"/>
                        <a:t>54</a:t>
                      </a:r>
                    </a:p>
                    <a:p>
                      <a:r>
                        <a:rPr lang="ru-RU" dirty="0" smtClean="0"/>
                        <a:t>53</a:t>
                      </a:r>
                    </a:p>
                    <a:p>
                      <a:r>
                        <a:rPr lang="ru-RU" dirty="0" smtClean="0"/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Удовлетворительный(индекс здоровья более 50 %)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</a:p>
                    <a:p>
                      <a:r>
                        <a:rPr lang="ru-RU" dirty="0" smtClean="0"/>
                        <a:t>12</a:t>
                      </a:r>
                    </a:p>
                    <a:p>
                      <a:r>
                        <a:rPr lang="ru-RU" dirty="0" smtClean="0"/>
                        <a:t>13</a:t>
                      </a:r>
                    </a:p>
                    <a:p>
                      <a:r>
                        <a:rPr lang="ru-RU" dirty="0" smtClean="0"/>
                        <a:t>14</a:t>
                      </a:r>
                    </a:p>
                    <a:p>
                      <a:r>
                        <a:rPr lang="ru-RU" dirty="0" smtClean="0"/>
                        <a:t>15</a:t>
                      </a:r>
                    </a:p>
                    <a:p>
                      <a:r>
                        <a:rPr lang="ru-RU" dirty="0" smtClean="0"/>
                        <a:t>16</a:t>
                      </a:r>
                    </a:p>
                    <a:p>
                      <a:r>
                        <a:rPr lang="ru-RU" dirty="0" smtClean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Рузаевский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Атяшевский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Атюрьевский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Лямбирский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Чамзинский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Ельниковский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Инсарский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</a:p>
                    <a:p>
                      <a:r>
                        <a:rPr lang="ru-RU" dirty="0" smtClean="0"/>
                        <a:t>50</a:t>
                      </a:r>
                    </a:p>
                    <a:p>
                      <a:r>
                        <a:rPr lang="ru-RU" dirty="0" smtClean="0"/>
                        <a:t>50</a:t>
                      </a:r>
                    </a:p>
                    <a:p>
                      <a:r>
                        <a:rPr lang="ru-RU" dirty="0" smtClean="0"/>
                        <a:t>48</a:t>
                      </a:r>
                    </a:p>
                    <a:p>
                      <a:r>
                        <a:rPr lang="ru-RU" dirty="0" smtClean="0"/>
                        <a:t>47</a:t>
                      </a:r>
                    </a:p>
                    <a:p>
                      <a:r>
                        <a:rPr lang="ru-RU" dirty="0" smtClean="0"/>
                        <a:t>46</a:t>
                      </a:r>
                    </a:p>
                    <a:p>
                      <a:r>
                        <a:rPr lang="ru-RU" dirty="0" smtClean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Пониженный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err="1" smtClean="0"/>
                        <a:t>Инсарский</a:t>
                      </a:r>
                      <a:r>
                        <a:rPr lang="ru-RU" dirty="0" smtClean="0"/>
                        <a:t>(индекс здоровья 50 % и менее)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176"/>
                <a:gridCol w="3000396"/>
                <a:gridCol w="1285884"/>
                <a:gridCol w="356234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Территория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Индекс здоровья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здоровья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</a:p>
                    <a:p>
                      <a:r>
                        <a:rPr lang="ru-RU" dirty="0" smtClean="0"/>
                        <a:t>19</a:t>
                      </a:r>
                    </a:p>
                    <a:p>
                      <a:r>
                        <a:rPr lang="ru-RU" dirty="0" smtClean="0"/>
                        <a:t>20</a:t>
                      </a:r>
                    </a:p>
                    <a:p>
                      <a:r>
                        <a:rPr lang="ru-RU" dirty="0" smtClean="0"/>
                        <a:t>21</a:t>
                      </a:r>
                    </a:p>
                    <a:p>
                      <a:r>
                        <a:rPr lang="ru-RU" dirty="0" smtClean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Конкурсвский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Кадошкинский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Большеберезниковский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Ковылкинский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Ичалковский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</a:t>
                      </a:r>
                    </a:p>
                    <a:p>
                      <a:r>
                        <a:rPr lang="ru-RU" dirty="0" smtClean="0"/>
                        <a:t>44</a:t>
                      </a:r>
                    </a:p>
                    <a:p>
                      <a:r>
                        <a:rPr lang="ru-RU" dirty="0" smtClean="0"/>
                        <a:t>44</a:t>
                      </a:r>
                    </a:p>
                    <a:p>
                      <a:r>
                        <a:rPr lang="ru-RU" dirty="0" smtClean="0"/>
                        <a:t>43</a:t>
                      </a:r>
                    </a:p>
                    <a:p>
                      <a:r>
                        <a:rPr lang="ru-RU" dirty="0" smtClean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Саранск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Низкий (индекс здоровья менее 40 %)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Благоприятные районы города.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По степени оценки благополучия экологической ситуации респондентами районы города были </a:t>
            </a:r>
            <a:r>
              <a:rPr lang="ru-RU" dirty="0" err="1" smtClean="0"/>
              <a:t>проранжированы</a:t>
            </a:r>
            <a:r>
              <a:rPr lang="ru-RU" dirty="0" smtClean="0"/>
              <a:t> следующим образом: на первое место с лучшими экологическими условиями отнесен </a:t>
            </a:r>
            <a:r>
              <a:rPr lang="ru-RU" dirty="0" err="1" smtClean="0"/>
              <a:t>Юго-Запад</a:t>
            </a:r>
            <a:r>
              <a:rPr lang="ru-RU" dirty="0" smtClean="0"/>
              <a:t>, на второе - Светотехника, на третье - </a:t>
            </a:r>
            <a:r>
              <a:rPr lang="ru-RU" dirty="0" err="1" smtClean="0"/>
              <a:t>Химмаш</a:t>
            </a:r>
            <a:r>
              <a:rPr lang="ru-RU" dirty="0" smtClean="0"/>
              <a:t>, на четвертое и пятое - соответственно центр и поселок Северный. Указанная территориальная дифференциация степени экологической напряженности в жилых районах города характерна и для социально-территориальных групп. Но есть и некоторые различия. Например, жители центра и </a:t>
            </a:r>
            <a:r>
              <a:rPr lang="ru-RU" dirty="0" err="1" smtClean="0"/>
              <a:t>Юго-Запада</a:t>
            </a:r>
            <a:r>
              <a:rPr lang="ru-RU" dirty="0" smtClean="0"/>
              <a:t> считают, что напряженность экологической ситуации в центре ниже, чем на </a:t>
            </a:r>
            <a:r>
              <a:rPr lang="ru-RU" dirty="0" err="1" smtClean="0"/>
              <a:t>Химмаше</a:t>
            </a:r>
            <a:r>
              <a:rPr lang="ru-RU" dirty="0" smtClean="0"/>
              <a:t>, и в связи с этим центр они относят на третье место.</a:t>
            </a:r>
          </a:p>
          <a:p>
            <a:endParaRPr lang="ru-RU" dirty="0" smtClean="0"/>
          </a:p>
          <a:p>
            <a:r>
              <a:rPr lang="ru-RU" dirty="0" smtClean="0"/>
              <a:t>С точки зрения экологической безопасности 47,9 % респондентов предпочитали бы иметь постоянное место жительства на </a:t>
            </a:r>
            <a:r>
              <a:rPr lang="ru-RU" dirty="0" err="1" smtClean="0"/>
              <a:t>Юго-Западе</a:t>
            </a:r>
            <a:r>
              <a:rPr lang="ru-RU" dirty="0" smtClean="0"/>
              <a:t>, 31,2% - на Светотехнике, 11,1 % - в центре, 7,9 % - на </a:t>
            </a:r>
            <a:r>
              <a:rPr lang="ru-RU" dirty="0" err="1" smtClean="0"/>
              <a:t>Химмаше</a:t>
            </a:r>
            <a:r>
              <a:rPr lang="ru-RU" dirty="0" smtClean="0"/>
              <a:t> и лишь 1,9 % - в Северном. Примерно такая же структура восприятия комфортности места жительства районов города отмечается и среди различных возрастных групп. Лишь лица возрастной категории 30-39 и 50-59 лет считают, что условия проживания с точки зрения экологической безопасности в центре и на </a:t>
            </a:r>
            <a:r>
              <a:rPr lang="ru-RU" dirty="0" err="1" smtClean="0"/>
              <a:t>Химмаше</a:t>
            </a:r>
            <a:r>
              <a:rPr lang="ru-RU" dirty="0" smtClean="0"/>
              <a:t> одинаковы. На данную явно выраженную стратификацию жилых районов повлияло, по всей видимости, расположение промышленных предприятий и лесопарковых зон в городе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Специалисты Всемирной организации здравоохранения 20 % потерь здоровья связывают с состоянием окружающей среды. Для Саранска это крайне актуальная проблема, так как его территория самая загрязненная в республике. Более того, он является источником загрязнения для близлежащих районов. Показатели обращаемости взрослого и детского населения города в лечебные учреждения по поводу болезней мочеполовой системы, заболеваний нервной системы и органов чувств, болезней органов дыхания, онкологических заболеваний, патологий костно-мышечной системы и соединительной ткани значительно выше аналогичных параметров по республике.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http://sarfest2.narod.ru/eco.htm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</a:t>
            </a:r>
            <a:r>
              <a:rPr lang="ru-RU" dirty="0" err="1" smtClean="0"/>
              <a:t>ииследования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Геоэкологическая</a:t>
            </a:r>
            <a:r>
              <a:rPr lang="ru-RU" dirty="0" smtClean="0"/>
              <a:t> обстановка города.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 исследования</a:t>
            </a:r>
            <a:endParaRPr lang="ru-RU" dirty="0"/>
          </a:p>
        </p:txBody>
      </p:sp>
      <p:pic>
        <p:nvPicPr>
          <p:cNvPr id="4" name="Содержимое 3" descr="saran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7786742" cy="4714908"/>
          </a:xfrm>
        </p:spPr>
      </p:pic>
      <p:sp>
        <p:nvSpPr>
          <p:cNvPr id="5" name="TextBox 4"/>
          <p:cNvSpPr txBox="1"/>
          <p:nvPr/>
        </p:nvSpPr>
        <p:spPr>
          <a:xfrm>
            <a:off x="4071934" y="6215082"/>
            <a:ext cx="1149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г.Саранск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Мы утверждаем, что экологическая обстановка г.Саранска крайне скверная. Из-за загрязнения окружающей среды погибают представители флоры и фауны, нередкими стали онкологические заболевания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Рассказать о </a:t>
            </a:r>
            <a:r>
              <a:rPr lang="ru-RU" dirty="0" err="1" smtClean="0"/>
              <a:t>геоэкологической</a:t>
            </a:r>
            <a:r>
              <a:rPr lang="ru-RU" dirty="0" smtClean="0"/>
              <a:t> обстановке г.Саранска.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Выяснить, почему так важно охранять окружающую среду.</a:t>
            </a:r>
          </a:p>
          <a:p>
            <a:r>
              <a:rPr lang="ru-RU" dirty="0" smtClean="0"/>
              <a:t>Рассказать ученикам о предприятиях г.Саранска, которые вредят его окружающей среде.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Словесные (анализ источников, сравнение, обобщение, систематизация)</a:t>
            </a:r>
          </a:p>
          <a:p>
            <a:r>
              <a:rPr lang="ru-RU" dirty="0" smtClean="0"/>
              <a:t>Практические (эксперимент, опыт)</a:t>
            </a:r>
          </a:p>
          <a:p>
            <a:r>
              <a:rPr lang="ru-RU" dirty="0" smtClean="0"/>
              <a:t>Эмоционально-личностного стимулирования (убеждение, личный пример)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</TotalTime>
  <Words>2910</Words>
  <Application>Microsoft Office PowerPoint</Application>
  <PresentationFormat>Экран (4:3)</PresentationFormat>
  <Paragraphs>177</Paragraphs>
  <Slides>39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Трек</vt:lpstr>
      <vt:lpstr>Геоэкологическая обстановка г.саранска</vt:lpstr>
      <vt:lpstr>Слайд 2</vt:lpstr>
      <vt:lpstr>Обоснование актуальности</vt:lpstr>
      <vt:lpstr>Объект ииследования</vt:lpstr>
      <vt:lpstr>Предмет исследования</vt:lpstr>
      <vt:lpstr>гипотеза</vt:lpstr>
      <vt:lpstr>Цель проекта</vt:lpstr>
      <vt:lpstr>задачи</vt:lpstr>
      <vt:lpstr>методы</vt:lpstr>
      <vt:lpstr>Основная часть</vt:lpstr>
      <vt:lpstr>ЖИТЕЛИ САРАНСКА дышат смертью  </vt:lpstr>
      <vt:lpstr>Слайд 12</vt:lpstr>
      <vt:lpstr>Слайд 13</vt:lpstr>
      <vt:lpstr>Нетронутые уголки природы</vt:lpstr>
      <vt:lpstr>Слайд 15</vt:lpstr>
      <vt:lpstr>Слайд 16</vt:lpstr>
      <vt:lpstr>Слайд 17</vt:lpstr>
      <vt:lpstr>Слайд 18</vt:lpstr>
      <vt:lpstr>Техногенное воздействие на атмосферу.</vt:lpstr>
      <vt:lpstr>Саранский приборостроительный завод</vt:lpstr>
      <vt:lpstr>мордовэнерго</vt:lpstr>
      <vt:lpstr>Техногенное воздействие на атмосферу.</vt:lpstr>
      <vt:lpstr>Завод резинотехника</vt:lpstr>
      <vt:lpstr>Сарансккабель</vt:lpstr>
      <vt:lpstr> Эколого-геохимическая оценка загрязнения почв и снежного покрова</vt:lpstr>
      <vt:lpstr>ртуть</vt:lpstr>
      <vt:lpstr>Камдий и мышьяк</vt:lpstr>
      <vt:lpstr>никель</vt:lpstr>
      <vt:lpstr>уровень загрязнения снежного покрова</vt:lpstr>
      <vt:lpstr>Низкий уровень загрязнения снега</vt:lpstr>
      <vt:lpstr>Экологические проблемы ликвидации промышленных и бытовых отходов.</vt:lpstr>
      <vt:lpstr>Слайд 32</vt:lpstr>
      <vt:lpstr>Слайд 33</vt:lpstr>
      <vt:lpstr>Окружающая среда и здоровье населения.</vt:lpstr>
      <vt:lpstr>населения по территориям Республики Мордовия(по индексу здоровья за 1990-1999), %</vt:lpstr>
      <vt:lpstr>Слайд 36</vt:lpstr>
      <vt:lpstr>Благоприятные районы города.</vt:lpstr>
      <vt:lpstr>Вывод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Геоэкологическая обстановка г.саранска</dc:title>
  <dc:creator>Санёк</dc:creator>
  <cp:lastModifiedBy>Санёк</cp:lastModifiedBy>
  <cp:revision>16</cp:revision>
  <dcterms:created xsi:type="dcterms:W3CDTF">2012-01-22T13:20:34Z</dcterms:created>
  <dcterms:modified xsi:type="dcterms:W3CDTF">2012-01-25T02:52:30Z</dcterms:modified>
</cp:coreProperties>
</file>