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77" r:id="rId12"/>
    <p:sldId id="279" r:id="rId13"/>
    <p:sldId id="278" r:id="rId14"/>
    <p:sldId id="267" r:id="rId15"/>
    <p:sldId id="265" r:id="rId16"/>
    <p:sldId id="266" r:id="rId17"/>
    <p:sldId id="268" r:id="rId18"/>
    <p:sldId id="269" r:id="rId19"/>
    <p:sldId id="270" r:id="rId20"/>
    <p:sldId id="271" r:id="rId21"/>
    <p:sldId id="281" r:id="rId22"/>
    <p:sldId id="272" r:id="rId23"/>
    <p:sldId id="280" r:id="rId24"/>
    <p:sldId id="274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226" autoAdjust="0"/>
  </p:normalViewPr>
  <p:slideViewPr>
    <p:cSldViewPr>
      <p:cViewPr varScale="1">
        <p:scale>
          <a:sx n="105" d="100"/>
          <a:sy n="105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3134-9C33-436A-8399-5CB209C80EA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13AD-8408-40C4-91D8-1443DDC83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3134-9C33-436A-8399-5CB209C80EA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13AD-8408-40C4-91D8-1443DDC83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3134-9C33-436A-8399-5CB209C80EA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13AD-8408-40C4-91D8-1443DDC83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3134-9C33-436A-8399-5CB209C80EA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13AD-8408-40C4-91D8-1443DDC83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3134-9C33-436A-8399-5CB209C80EA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13AD-8408-40C4-91D8-1443DDC83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3134-9C33-436A-8399-5CB209C80EA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13AD-8408-40C4-91D8-1443DDC83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3134-9C33-436A-8399-5CB209C80EA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13AD-8408-40C4-91D8-1443DDC83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3134-9C33-436A-8399-5CB209C80EA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13AD-8408-40C4-91D8-1443DDC83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3134-9C33-436A-8399-5CB209C80EA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13AD-8408-40C4-91D8-1443DDC83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3134-9C33-436A-8399-5CB209C80EA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13AD-8408-40C4-91D8-1443DDC83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3134-9C33-436A-8399-5CB209C80EA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13AD-8408-40C4-91D8-1443DDC83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63134-9C33-436A-8399-5CB209C80EA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313AD-8408-40C4-91D8-1443DDC83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latin typeface="+mn-lt"/>
              </a:rPr>
              <a:t>Видимое излучение</a:t>
            </a:r>
            <a:endParaRPr lang="ru-RU" b="1" i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0892" y="6000768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Огнянов М.А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История: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600" dirty="0" smtClean="0"/>
              <a:t>Круг цветов Ньютона из книги «Оптика» (1704), показывающий взаимосвязь между цветами и музыкальными нотами. Цвета спектра от красного до фиолетового разделены нотами, начиная с </a:t>
            </a:r>
            <a:r>
              <a:rPr lang="ru-RU" sz="2600" i="1" dirty="0" smtClean="0"/>
              <a:t>ре</a:t>
            </a:r>
            <a:r>
              <a:rPr lang="ru-RU" sz="2600" dirty="0" smtClean="0"/>
              <a:t> (D). Круг составляет полную октаву. Ньютон расположил красный и фиолетовый концы спектра друг рядом с другом, подчёркивая, что из смешения красного и </a:t>
            </a:r>
            <a:r>
              <a:rPr lang="ru-RU" sz="2600" dirty="0" err="1" smtClean="0"/>
              <a:t>фиолетого</a:t>
            </a:r>
            <a:r>
              <a:rPr lang="ru-RU" sz="2600" dirty="0" smtClean="0"/>
              <a:t> цветов образуется пурпурный.</a:t>
            </a:r>
          </a:p>
          <a:p>
            <a:r>
              <a:rPr lang="ru-RU" sz="2600" dirty="0" smtClean="0"/>
              <a:t>Первые объяснения спектра видимого излучения дали Исаак Ньютон в книге «Оптика» и Иоганн Гёте в работе «Теория Цветов», однако ещё до них Роджер Бэкон наблюдал оптический спектр в стакане с водой. Лишь спустя четыре века после этого Ньютон открыл дисперсию света в призмах.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</p:spPr>
        <p:txBody>
          <a:bodyPr>
            <a:noAutofit/>
          </a:bodyPr>
          <a:lstStyle/>
          <a:p>
            <a:r>
              <a:rPr lang="ru-RU" sz="2400" dirty="0" smtClean="0"/>
              <a:t>Ньютон первый использовал слово спектр (лат. </a:t>
            </a:r>
            <a:r>
              <a:rPr lang="ru-RU" sz="2400" i="1" dirty="0" err="1" smtClean="0"/>
              <a:t>spectrum</a:t>
            </a:r>
            <a:r>
              <a:rPr lang="ru-RU" sz="2400" dirty="0" smtClean="0"/>
              <a:t> — видение, появление) в печати в 1671 году, описывая свои оптические опыты. Он сделал наблюдение, что когда луч света падает на поверхность стеклянной призмы под углом к поверхности, часть света отражается, а часть проходит через стекло, образуя разноцветные полосы. Учёный предположил, что свет состоит из потока частиц (корпускул) разных цветов, и что частицы разного цвета движутся с различной скоростью в прозрачной среде. По его предположению, красный свет двигался быстрее чем фиолетовый, поэтому и красный луч отклонялся на призме не так сильно, как фиолетовый. Из-за этого и возникал видимый спектр цветов.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Ньютон разделил свет на семь цветов: красный, оранжевый, жёлтый, зелёный, </a:t>
            </a:r>
            <a:r>
              <a:rPr lang="ru-RU" sz="2200" dirty="0" err="1" smtClean="0"/>
              <a:t>голубой</a:t>
            </a:r>
            <a:r>
              <a:rPr lang="ru-RU" sz="2200" dirty="0" smtClean="0"/>
              <a:t>, индиго и фиолетовый. Число семь он выбрал из убеждения (происходящего от древнегреческих софистов), что существует связь между цветами, музыкальными нотами, объектами Солнечной системы и днями недели. Человеческий глаз относительно слабо восприимчив к частотам цвета индиго, поэтому некоторые люди не могут отличить его от </a:t>
            </a:r>
            <a:r>
              <a:rPr lang="ru-RU" sz="2200" dirty="0" err="1" smtClean="0"/>
              <a:t>голубого</a:t>
            </a:r>
            <a:r>
              <a:rPr lang="ru-RU" sz="2200" dirty="0" smtClean="0"/>
              <a:t> или </a:t>
            </a:r>
            <a:r>
              <a:rPr lang="ru-RU" sz="2200" dirty="0" err="1" smtClean="0"/>
              <a:t>фиолетого</a:t>
            </a:r>
            <a:r>
              <a:rPr lang="ru-RU" sz="2200" dirty="0" smtClean="0"/>
              <a:t> цвета. Поэтому после Ньютона часто предлагалось считать индиго не самостоятельным цветом, а лишь оттенком фиолетового или </a:t>
            </a:r>
            <a:r>
              <a:rPr lang="ru-RU" sz="2200" dirty="0" err="1" smtClean="0"/>
              <a:t>голубого</a:t>
            </a:r>
            <a:r>
              <a:rPr lang="ru-RU" sz="2200" dirty="0" smtClean="0"/>
              <a:t> (однако он до сих пор включён в спектр в западной традиции). В русской традиции индиго соответствует синий цвет.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Гёте, в отличие от Ньютона, считал, что спектр возникает при наложении разных составных частей света. Наблюдая за широкими лучами света, он обнаружил, что при проходе через призму, на краях луча проявляются красно-желтые и </a:t>
            </a:r>
            <a:r>
              <a:rPr lang="ru-RU" dirty="0" err="1" smtClean="0"/>
              <a:t>голубые</a:t>
            </a:r>
            <a:r>
              <a:rPr lang="ru-RU" dirty="0" smtClean="0"/>
              <a:t> края, между которыми свет остаётся белым, а спектр появляется, если приблизить эти края достаточно близко друг к другу.</a:t>
            </a:r>
          </a:p>
          <a:p>
            <a:r>
              <a:rPr lang="ru-RU" dirty="0" smtClean="0"/>
              <a:t>В XIX веке, после открытия ультрафиолетового и инфракрасного излучений, понимание видимого спектра стало более точным.</a:t>
            </a:r>
          </a:p>
          <a:p>
            <a:r>
              <a:rPr lang="ru-RU" dirty="0" smtClean="0"/>
              <a:t>В начале XIX века Томас Юнг </a:t>
            </a:r>
            <a:r>
              <a:rPr lang="ru-RU" dirty="0" err="1" smtClean="0"/>
              <a:t>иГерман</a:t>
            </a:r>
            <a:r>
              <a:rPr lang="ru-RU" dirty="0" smtClean="0"/>
              <a:t> фон Гельмгольц также исследовали взаимосвязь между спектром видимого излучения и цветным зрением. Их теория цветного зрения верно предполагала, что для определения цвета глаз использует три различных вида рецепторов.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Свойства: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Отражение</a:t>
            </a:r>
          </a:p>
          <a:p>
            <a:r>
              <a:rPr lang="ru-RU" sz="2800" dirty="0" smtClean="0"/>
              <a:t>Преломление</a:t>
            </a:r>
          </a:p>
          <a:p>
            <a:r>
              <a:rPr lang="ru-RU" sz="2800" dirty="0" smtClean="0"/>
              <a:t>Дифракция</a:t>
            </a:r>
          </a:p>
          <a:p>
            <a:r>
              <a:rPr lang="ru-RU" sz="2800" dirty="0" smtClean="0"/>
              <a:t>Интерферениция</a:t>
            </a:r>
          </a:p>
          <a:p>
            <a:r>
              <a:rPr lang="ru-RU" sz="2800" dirty="0" smtClean="0"/>
              <a:t>Дисперсия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31910"/>
          </a:xfrm>
        </p:spPr>
        <p:txBody>
          <a:bodyPr/>
          <a:lstStyle/>
          <a:p>
            <a:r>
              <a:rPr lang="ru-RU" b="1" dirty="0" smtClean="0"/>
              <a:t>Отражение:</a:t>
            </a:r>
            <a:endParaRPr lang="ru-RU" b="1" dirty="0"/>
          </a:p>
        </p:txBody>
      </p:sp>
      <p:pic>
        <p:nvPicPr>
          <p:cNvPr id="2052" name="Picture 4" descr="C:\Users\Максим\Desktop\c398be6835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071546"/>
            <a:ext cx="2573346" cy="28575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2053" name="Picture 5" descr="C:\Users\Максим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142984"/>
            <a:ext cx="2786082" cy="3000396"/>
          </a:xfrm>
          <a:prstGeom prst="rect">
            <a:avLst/>
          </a:prstGeom>
          <a:noFill/>
        </p:spPr>
      </p:pic>
      <p:pic>
        <p:nvPicPr>
          <p:cNvPr id="2054" name="Picture 6" descr="C:\Users\Максим\Desktop\g9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3786190"/>
            <a:ext cx="2857520" cy="292895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Преломление:</a:t>
            </a:r>
            <a:endParaRPr lang="ru-RU" b="1" dirty="0"/>
          </a:p>
        </p:txBody>
      </p:sp>
      <p:pic>
        <p:nvPicPr>
          <p:cNvPr id="4" name="Рисунок 6" descr="527px-Refraction-with-soda-straw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43050"/>
            <a:ext cx="2143125" cy="260032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5" name="Рисунок 4" descr="211820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714620"/>
            <a:ext cx="3500438" cy="221456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Дифракция:</a:t>
            </a:r>
            <a:endParaRPr lang="ru-RU" b="1" dirty="0"/>
          </a:p>
        </p:txBody>
      </p:sp>
      <p:pic>
        <p:nvPicPr>
          <p:cNvPr id="3074" name="Picture 2" descr="C:\Users\Максим\Desktop\5112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1626870" cy="2438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75" name="Picture 3" descr="C:\Users\Максим\Desktop\otv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214554"/>
            <a:ext cx="3322637" cy="30178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Интерференция:</a:t>
            </a:r>
            <a:endParaRPr lang="ru-RU" b="1" dirty="0"/>
          </a:p>
        </p:txBody>
      </p:sp>
      <p:pic>
        <p:nvPicPr>
          <p:cNvPr id="4099" name="Picture 3" descr="C:\Users\Максим\Desktop\film_bubb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714488"/>
            <a:ext cx="3567112" cy="31432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4100" name="Picture 4" descr="C:\Users\Максим\Desktop\Iterferenc.g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428736"/>
            <a:ext cx="2019300" cy="22288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8" name="Рисунок 6" descr="129558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500570"/>
            <a:ext cx="3643312" cy="180657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Дисперсия:</a:t>
            </a:r>
            <a:endParaRPr lang="ru-RU" b="1" dirty="0"/>
          </a:p>
        </p:txBody>
      </p:sp>
      <p:pic>
        <p:nvPicPr>
          <p:cNvPr id="5122" name="Picture 2" descr="C:\Users\Максим\Desktop\64512547_1285499126_317203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2714644" cy="23574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5124" name="Picture 4" descr="C:\Users\Максим\Desktop\image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928934"/>
            <a:ext cx="3962400" cy="30940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Актуальность: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Начиная с первых минут своего существования все живые организмы подвергаются воздействию разных видов излучений и поэтому исследование этих излучений на живые организмы представляет большой интерес</a:t>
            </a:r>
            <a:r>
              <a:rPr lang="ru-RU" sz="2400" dirty="0" smtClean="0"/>
              <a:t>.</a:t>
            </a:r>
            <a:r>
              <a:rPr lang="ru-RU" sz="2400" dirty="0"/>
              <a:t> Мир лучистой энергии, в котором живет человечество, включает лучи разных физических характеристик и различного физического действия: инфракрасные, видимые, ультрафиолетовые, </a:t>
            </a:r>
            <a:r>
              <a:rPr lang="ru-RU" sz="2400" dirty="0" smtClean="0"/>
              <a:t>рентгеновские лучи.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Спектр видимого </a:t>
            </a:r>
            <a:r>
              <a:rPr lang="ru-RU" b="1" dirty="0" smtClean="0"/>
              <a:t>излучения: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3500438"/>
            <a:ext cx="8229600" cy="3143272"/>
          </a:xfrm>
        </p:spPr>
        <p:txBody>
          <a:bodyPr>
            <a:normAutofit fontScale="85000" lnSpcReduction="20000"/>
          </a:bodyPr>
          <a:lstStyle/>
          <a:p>
            <a:pPr algn="ctr" fontAlgn="t">
              <a:buNone/>
            </a:pPr>
            <a:r>
              <a:rPr lang="ru-RU" sz="1800" b="1" dirty="0" smtClean="0"/>
              <a:t>        </a:t>
            </a:r>
            <a:r>
              <a:rPr lang="ru-RU" sz="2000" b="1" dirty="0" smtClean="0"/>
              <a:t>Спектральный цвет     Длина волны, нм     Диапазон частот, ТГц</a:t>
            </a:r>
          </a:p>
          <a:p>
            <a:pPr algn="ctr" fontAlgn="t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</a:t>
            </a:r>
            <a:r>
              <a:rPr lang="ru-RU" sz="2100" dirty="0" smtClean="0"/>
              <a:t>Фиолетовый                380 </a:t>
            </a:r>
            <a:r>
              <a:rPr lang="ru-RU" sz="2100" dirty="0"/>
              <a:t>– </a:t>
            </a:r>
            <a:r>
              <a:rPr lang="ru-RU" sz="2100" dirty="0" smtClean="0"/>
              <a:t>440                 790 </a:t>
            </a:r>
            <a:r>
              <a:rPr lang="ru-RU" sz="2100" dirty="0"/>
              <a:t>– </a:t>
            </a:r>
            <a:r>
              <a:rPr lang="ru-RU" sz="2100" dirty="0" smtClean="0"/>
              <a:t>680</a:t>
            </a:r>
          </a:p>
          <a:p>
            <a:pPr algn="ctr" fontAlgn="t">
              <a:buNone/>
            </a:pPr>
            <a:r>
              <a:rPr lang="ru-RU" sz="2100" dirty="0" smtClean="0"/>
              <a:t>           Синий                        440 </a:t>
            </a:r>
            <a:r>
              <a:rPr lang="ru-RU" sz="2100" dirty="0"/>
              <a:t>– </a:t>
            </a:r>
            <a:r>
              <a:rPr lang="ru-RU" sz="2100" dirty="0" smtClean="0"/>
              <a:t>485                 680 </a:t>
            </a:r>
            <a:r>
              <a:rPr lang="ru-RU" sz="2100" dirty="0"/>
              <a:t>– 620</a:t>
            </a:r>
          </a:p>
          <a:p>
            <a:pPr algn="ctr" fontAlgn="t">
              <a:buNone/>
            </a:pPr>
            <a:r>
              <a:rPr lang="ru-RU" sz="2100" dirty="0" smtClean="0"/>
              <a:t>          Голубой                      485 </a:t>
            </a:r>
            <a:r>
              <a:rPr lang="ru-RU" sz="2100" dirty="0"/>
              <a:t>– </a:t>
            </a:r>
            <a:r>
              <a:rPr lang="ru-RU" sz="2100" dirty="0" smtClean="0"/>
              <a:t>500                 620 </a:t>
            </a:r>
            <a:r>
              <a:rPr lang="ru-RU" sz="2100" dirty="0"/>
              <a:t>– 600</a:t>
            </a:r>
          </a:p>
          <a:p>
            <a:pPr algn="ctr" fontAlgn="t">
              <a:buNone/>
            </a:pPr>
            <a:r>
              <a:rPr lang="ru-RU" sz="2100" dirty="0" smtClean="0"/>
              <a:t>         Зелёный                      500 </a:t>
            </a:r>
            <a:r>
              <a:rPr lang="ru-RU" sz="2100" dirty="0"/>
              <a:t>– </a:t>
            </a:r>
            <a:r>
              <a:rPr lang="ru-RU" sz="2100" dirty="0" smtClean="0"/>
              <a:t>565                 600 </a:t>
            </a:r>
            <a:r>
              <a:rPr lang="ru-RU" sz="2100" dirty="0"/>
              <a:t>– </a:t>
            </a:r>
            <a:r>
              <a:rPr lang="ru-RU" sz="2100" dirty="0" smtClean="0"/>
              <a:t>530</a:t>
            </a:r>
          </a:p>
          <a:p>
            <a:pPr algn="ctr" fontAlgn="t">
              <a:buNone/>
            </a:pPr>
            <a:r>
              <a:rPr lang="ru-RU" sz="2100" dirty="0" smtClean="0"/>
              <a:t>          Желтый                        565 </a:t>
            </a:r>
            <a:r>
              <a:rPr lang="ru-RU" sz="2100" dirty="0"/>
              <a:t>– </a:t>
            </a:r>
            <a:r>
              <a:rPr lang="ru-RU" sz="2100" dirty="0" smtClean="0"/>
              <a:t>590                  530 </a:t>
            </a:r>
            <a:r>
              <a:rPr lang="ru-RU" sz="2100" dirty="0"/>
              <a:t>– 510</a:t>
            </a:r>
          </a:p>
          <a:p>
            <a:pPr algn="ctr" fontAlgn="t">
              <a:buNone/>
            </a:pPr>
            <a:r>
              <a:rPr lang="ru-RU" sz="2100" dirty="0" smtClean="0"/>
              <a:t>        Оранжевый                  590 </a:t>
            </a:r>
            <a:r>
              <a:rPr lang="ru-RU" sz="2100" dirty="0"/>
              <a:t>– </a:t>
            </a:r>
            <a:r>
              <a:rPr lang="ru-RU" sz="2100" dirty="0" smtClean="0"/>
              <a:t>625                  510 </a:t>
            </a:r>
            <a:r>
              <a:rPr lang="ru-RU" sz="2100" dirty="0"/>
              <a:t>– 480</a:t>
            </a:r>
          </a:p>
          <a:p>
            <a:pPr algn="ctr" fontAlgn="t">
              <a:buNone/>
            </a:pPr>
            <a:r>
              <a:rPr lang="ru-RU" sz="2100" dirty="0" smtClean="0"/>
              <a:t>          Красный                      625 </a:t>
            </a:r>
            <a:r>
              <a:rPr lang="ru-RU" sz="2100" dirty="0"/>
              <a:t>– </a:t>
            </a:r>
            <a:r>
              <a:rPr lang="ru-RU" sz="2100" dirty="0" smtClean="0"/>
              <a:t>740                  480 </a:t>
            </a:r>
            <a:r>
              <a:rPr lang="ru-RU" sz="2100" dirty="0"/>
              <a:t>– </a:t>
            </a:r>
            <a:r>
              <a:rPr lang="ru-RU" sz="2100" dirty="0" smtClean="0"/>
              <a:t>405</a:t>
            </a:r>
            <a:endParaRPr lang="ru-RU" sz="2100" dirty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652566" y="1795450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804966" y="1947850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928662" y="1000108"/>
            <a:ext cx="7143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При разложении луча белого цвета в призме образуется спектр, в котором излучения разных длин волн преломляются под разным углом. Цвета, входящие в спектр, то есть такие цвета, которые могут быть получены световыми волнами одной длины (или очень узким диапазоном), называются спектральными цветами.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ксим\Desktop\spectrumWav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8453943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Области применения видимого излучения: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Медицина.</a:t>
            </a:r>
          </a:p>
          <a:p>
            <a:r>
              <a:rPr lang="ru-RU" dirty="0" smtClean="0"/>
              <a:t>Астрофизика.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Медицина: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Видимое излучение представляет собой участок общего электромагнитного спектра, который состоит из 7 цветов: красный, оранжевый, желтый, зеленый, </a:t>
            </a:r>
            <a:r>
              <a:rPr lang="ru-RU" dirty="0" err="1" smtClean="0"/>
              <a:t>голубой</a:t>
            </a:r>
            <a:r>
              <a:rPr lang="ru-RU" dirty="0" smtClean="0"/>
              <a:t>, синий, фиолетовый. Оно может проникать в кожу на глубину до 1 см. Но основное воздействие оно оказывает через сетчатку </a:t>
            </a:r>
            <a:r>
              <a:rPr lang="ru-RU" dirty="0" smtClean="0"/>
              <a:t>глаза. Восприятие </a:t>
            </a:r>
            <a:r>
              <a:rPr lang="ru-RU" dirty="0" smtClean="0"/>
              <a:t>человеком цветовых компонентов видимого света воздействует на его центральную нервную систему. Этот вид излучения применяется при лечении пациентов, имеющих различные заболевания нервной </a:t>
            </a:r>
            <a:r>
              <a:rPr lang="ru-RU" dirty="0" smtClean="0"/>
              <a:t>системы. Как </a:t>
            </a:r>
            <a:r>
              <a:rPr lang="ru-RU" dirty="0" smtClean="0"/>
              <a:t>известно, например, желтый, зеленый и оранжевый цвета повышают настроение, а синий и фиолетовый действуют наоборот. Красный цвет возбуждает деятельность коры головного мозга. Синий - тормозит нервно-психическую деятельность. Очень важное значение для эмоционального состояния человека имеет белый цвет. Его нехватка приводит к депрессиям.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Вывод: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Видимое излучение является </a:t>
            </a:r>
            <a:r>
              <a:rPr lang="ru-RU" dirty="0" smtClean="0"/>
              <a:t>одним из важнейших аспектов развития не только научного прогресса, но и самого уровня жизни человека.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Источники: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«Словарь научных терминов»</a:t>
            </a:r>
          </a:p>
          <a:p>
            <a:r>
              <a:rPr lang="ru-RU" dirty="0" err="1" smtClean="0">
                <a:effectLst/>
              </a:rPr>
              <a:t>Wikipedia</a:t>
            </a:r>
            <a:r>
              <a:rPr lang="ru-RU" dirty="0" smtClean="0">
                <a:effectLst/>
              </a:rPr>
              <a:t>.</a:t>
            </a:r>
          </a:p>
          <a:p>
            <a:r>
              <a:rPr lang="en-US" dirty="0" smtClean="0"/>
              <a:t>http://elementy.ru/posters/spectrum/diapasons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28660" y="285728"/>
            <a:ext cx="6829476" cy="928694"/>
          </a:xfrm>
        </p:spPr>
        <p:txBody>
          <a:bodyPr/>
          <a:lstStyle/>
          <a:p>
            <a:r>
              <a:rPr lang="ru-RU" b="1" dirty="0" smtClean="0"/>
              <a:t>Объект исследования:</a:t>
            </a:r>
            <a:endParaRPr lang="ru-RU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4282" y="1071546"/>
            <a:ext cx="5357850" cy="92869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Значение видимого излучения в жизни человека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-142908" y="2928934"/>
            <a:ext cx="6572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+mj-lt"/>
              </a:rPr>
              <a:t>Предмет исследования:</a:t>
            </a:r>
            <a:endParaRPr lang="ru-RU" sz="44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786190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Виды видимого излучения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Гипотеза: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71610"/>
          </a:xfrm>
        </p:spPr>
        <p:txBody>
          <a:bodyPr/>
          <a:lstStyle/>
          <a:p>
            <a:r>
              <a:rPr lang="ru-RU" dirty="0" smtClean="0"/>
              <a:t>Видимое излучение неотъемлемая часть нашей жизни…</a:t>
            </a:r>
            <a:endParaRPr lang="ru-RU" dirty="0"/>
          </a:p>
        </p:txBody>
      </p:sp>
      <p:pic>
        <p:nvPicPr>
          <p:cNvPr id="2050" name="Picture 2" descr="C:\Users\Максим\Desktop\IGM_spla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928934"/>
            <a:ext cx="2409818" cy="2409818"/>
          </a:xfrm>
          <a:prstGeom prst="rect">
            <a:avLst/>
          </a:prstGeom>
          <a:noFill/>
        </p:spPr>
      </p:pic>
      <p:pic>
        <p:nvPicPr>
          <p:cNvPr id="2051" name="Picture 3" descr="C:\Users\Максим\Desktop\8e0842f5-c2bd-471d-b692-b408d763da1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86124"/>
            <a:ext cx="3571880" cy="2678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проекта: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</a:t>
            </a:r>
            <a:r>
              <a:rPr lang="ru-RU" sz="2800" dirty="0" smtClean="0"/>
              <a:t>ровести исследования с целью познания сущности видимого излучения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00303"/>
          </a:xfrm>
        </p:spPr>
        <p:txBody>
          <a:bodyPr/>
          <a:lstStyle/>
          <a:p>
            <a:r>
              <a:rPr lang="ru-RU" sz="2800" dirty="0" smtClean="0"/>
              <a:t>выяснить, что такое видимое излучение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рочитать литературу по данной теме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Методы: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Словесный</a:t>
            </a:r>
          </a:p>
          <a:p>
            <a:r>
              <a:rPr lang="ru-RU" dirty="0" smtClean="0"/>
              <a:t>Практический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Основная часть: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Видимое излучение - испускаемое нагретым или находящимся в возбужденном состоянии веществом, воспринимаемое человеческим глазом, которые </a:t>
            </a:r>
            <a:r>
              <a:rPr lang="ru-RU" sz="2400" dirty="0"/>
              <a:t>занимают </a:t>
            </a:r>
            <a:r>
              <a:rPr lang="ru-RU" sz="2400" dirty="0" smtClean="0"/>
              <a:t>участок</a:t>
            </a:r>
            <a:r>
              <a:rPr lang="ru-RU" sz="2400" dirty="0"/>
              <a:t> спектра с длиной волны приблизительно от 380 (фиолетовый) до 740 нм </a:t>
            </a:r>
            <a:r>
              <a:rPr lang="ru-RU" sz="2400" dirty="0" smtClean="0"/>
              <a:t>(красный). «Видимая часть электромагнитного спектра» - Свет.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3214710"/>
          </a:xfrm>
        </p:spPr>
        <p:txBody>
          <a:bodyPr>
            <a:normAutofit/>
          </a:bodyPr>
          <a:lstStyle/>
          <a:p>
            <a:r>
              <a:rPr lang="ru-RU" sz="2400" dirty="0"/>
              <a:t>Первые объяснения спектра видимого излучения дали Исаак Ньютон в книге «Оптика» и Иоганн Гёте в работе «Теория Цветов», однако ещё до </a:t>
            </a:r>
            <a:r>
              <a:rPr lang="ru-RU" sz="2400" dirty="0" smtClean="0"/>
              <a:t>них Роджер </a:t>
            </a:r>
            <a:r>
              <a:rPr lang="ru-RU" sz="2400" dirty="0"/>
              <a:t>Бэкон наблюдал оптический спектр в стакане с </a:t>
            </a:r>
            <a:r>
              <a:rPr lang="ru-RU" sz="2400" dirty="0" smtClean="0"/>
              <a:t>водой.</a:t>
            </a:r>
            <a:endParaRPr lang="ru-RU" sz="2400" dirty="0"/>
          </a:p>
        </p:txBody>
      </p:sp>
      <p:pic>
        <p:nvPicPr>
          <p:cNvPr id="1026" name="Picture 2" descr="C:\Users\Максим\Desktop\200px-GodfreyKneller-IsaacNewton-168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928934"/>
            <a:ext cx="2234046" cy="3071813"/>
          </a:xfrm>
          <a:prstGeom prst="rect">
            <a:avLst/>
          </a:prstGeom>
          <a:noFill/>
        </p:spPr>
      </p:pic>
      <p:pic>
        <p:nvPicPr>
          <p:cNvPr id="1027" name="Picture 3" descr="C:\Users\Максим\Desktop\220px-Goethe_(Stieler_182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857496"/>
            <a:ext cx="2571768" cy="31432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00100" y="60722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Исаак Ньютон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00694" y="614364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Иоганн Вольфганг фон Гёте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549</Words>
  <Application>Microsoft Office PowerPoint</Application>
  <PresentationFormat>Экран (4:3)</PresentationFormat>
  <Paragraphs>66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Office Theme</vt:lpstr>
      <vt:lpstr>Видимое излучение</vt:lpstr>
      <vt:lpstr>Актуальность:</vt:lpstr>
      <vt:lpstr>Объект исследования:</vt:lpstr>
      <vt:lpstr>Гипотеза:</vt:lpstr>
      <vt:lpstr>Цель проекта:</vt:lpstr>
      <vt:lpstr>Задачи:</vt:lpstr>
      <vt:lpstr>Методы:</vt:lpstr>
      <vt:lpstr>Основная часть:</vt:lpstr>
      <vt:lpstr>Первые объяснения спектра видимого излучения дали Исаак Ньютон в книге «Оптика» и Иоганн Гёте в работе «Теория Цветов», однако ещё до них Роджер Бэкон наблюдал оптический спектр в стакане с водой.</vt:lpstr>
      <vt:lpstr>История:</vt:lpstr>
      <vt:lpstr>Слайд 11</vt:lpstr>
      <vt:lpstr>Слайд 12</vt:lpstr>
      <vt:lpstr>Слайд 13</vt:lpstr>
      <vt:lpstr>Свойства:</vt:lpstr>
      <vt:lpstr>Отражение:</vt:lpstr>
      <vt:lpstr>Преломление:</vt:lpstr>
      <vt:lpstr>Дифракция:</vt:lpstr>
      <vt:lpstr>Интерференция:</vt:lpstr>
      <vt:lpstr>Дисперсия:</vt:lpstr>
      <vt:lpstr>Спектр видимого излучения: </vt:lpstr>
      <vt:lpstr>Слайд 21</vt:lpstr>
      <vt:lpstr>Области применения видимого излучения:</vt:lpstr>
      <vt:lpstr>Медицина:</vt:lpstr>
      <vt:lpstr>Вывод: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Максим</dc:creator>
  <cp:lastModifiedBy>Максим</cp:lastModifiedBy>
  <cp:revision>28</cp:revision>
  <dcterms:created xsi:type="dcterms:W3CDTF">2012-01-24T16:19:56Z</dcterms:created>
  <dcterms:modified xsi:type="dcterms:W3CDTF">2012-02-07T17:18:28Z</dcterms:modified>
</cp:coreProperties>
</file>