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8288" autoAdjust="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AA6ED3-E918-4C4B-80FF-31CA9AD53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EBA29-9540-4F4F-B544-49224CD00BF1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11CEBE-E15F-445B-BF21-AE86AFE6B635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DCD13-04C1-4109-BB7F-5FFD7A64C160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6D3F86-32F2-466C-8588-34FC9A1C5F6B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2ADF6-33B5-4623-A524-6A1EC707C1C6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F1B25-7F00-4260-8807-2B053333521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4EA69-828C-499D-B6B5-EB38248003A6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71644C-B77F-4B89-BCF6-4F01734D72D0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F57B97-10E4-422F-A27F-970BDB1F93CC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7F63C-4CA4-4CE7-9FC7-84951C41784F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90F4A-572C-4625-912D-60FD4AA14C3A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37BC7-6008-4B80-9EAE-E5E4A9E60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0CC90-5128-416D-9A59-6D23450F2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3B60C-4793-4C00-A927-8D92D7047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FE115-B78D-435C-9980-7693E6B18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6E62A-6C45-4BAC-9BEC-9A0B5ABB3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6251-F004-440A-B522-C950446A1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D4AF2-EB3C-457C-9ABA-9ECFDCE32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C44F2-C99A-4BB3-84A2-E16803E3B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13B4F-7851-461D-A488-0C9F9C03D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BC614-5000-40B1-8578-4C221BDE7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589AD-8DC3-4BFA-BEE6-0A6C604BE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3B9EA-0B63-4958-9354-9BE7F1E90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FFFF00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40031B-E39E-465E-B3A1-7C340B541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991475" cy="1944687"/>
          </a:xfrm>
        </p:spPr>
        <p:txBody>
          <a:bodyPr/>
          <a:lstStyle/>
          <a:p>
            <a:pPr eaLnBrk="1" hangingPunct="1"/>
            <a:r>
              <a:rPr lang="ru-RU" b="1" dirty="0" smtClean="0"/>
              <a:t>Исследовательская работа</a:t>
            </a:r>
            <a:br>
              <a:rPr lang="ru-RU" b="1" dirty="0" smtClean="0"/>
            </a:br>
            <a:r>
              <a:rPr lang="ru-RU" b="1" dirty="0" smtClean="0"/>
              <a:t>по теме: </a:t>
            </a:r>
            <a:br>
              <a:rPr lang="ru-RU" b="1" dirty="0" smtClean="0"/>
            </a:br>
            <a:r>
              <a:rPr lang="ru-RU" b="1" dirty="0" smtClean="0"/>
              <a:t>«Определение коэффициента внутреннего трения жидкостей методом Стокса»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94188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Выполнила: ученица 10 класса «Б» Дугонина Татьяна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Научный руководитель: Солдатова Галина Борисовна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Таблица №3</a:t>
            </a:r>
          </a:p>
        </p:txBody>
      </p:sp>
      <p:pic>
        <p:nvPicPr>
          <p:cNvPr id="9219" name="Picture 4" descr="C:\Documents and Settings\RAY\Рабочий стол\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143000"/>
            <a:ext cx="8643938" cy="551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Таблица №4</a:t>
            </a:r>
          </a:p>
        </p:txBody>
      </p:sp>
      <p:pic>
        <p:nvPicPr>
          <p:cNvPr id="10243" name="Picture 4" descr="C:\Documents and Settings\RAY\Мои документы\Мои рисунки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214438"/>
            <a:ext cx="8501062" cy="543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График зависимости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11268" name="Picture 4" descr="C:\Documents and Settings\RAY\Рабочий стол\тан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285875"/>
            <a:ext cx="8286750" cy="5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Выводы: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88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1. 	Я изучила методику вычисления и определения коэффициента внутреннего трения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жидкостей по </a:t>
            </a:r>
            <a:r>
              <a:rPr lang="ru-RU" sz="1800" smtClean="0">
                <a:latin typeface="Times New Roman" pitchFamily="18" charset="0"/>
              </a:rPr>
              <a:t>методу Стокса.</a:t>
            </a:r>
            <a:endParaRPr lang="ru-RU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2. 	Экспериментально определил вязкость жидкостей: глицерина, касторового масла,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рафинированного подсолнечного масла «Золотая семечка», нерафинированного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подсолнечного масла «Для всей семьи», импортного машинного масла, дизельного топлива, моторного масла М-8В и моторного масла М-63/12Г</a:t>
            </a:r>
            <a:r>
              <a:rPr lang="ru-RU" sz="1800" baseline="-25000" dirty="0" smtClean="0">
                <a:latin typeface="Times New Roman" pitchFamily="18" charset="0"/>
              </a:rPr>
              <a:t>l</a:t>
            </a:r>
            <a:r>
              <a:rPr lang="ru-RU" sz="18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3. 	Определил зависимость коэффициента внутреннего трения жидкостей от температуры.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Проведя эксперименты при t=22,5°C и t=40°C, выяснил, что при увеличении температуры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вязкость жидкостей уменьшается.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</a:rPr>
              <a:t>4. 	Посетив организацию «</a:t>
            </a:r>
            <a:r>
              <a:rPr lang="ru-RU" sz="1800" dirty="0" err="1" smtClean="0">
                <a:latin typeface="Times New Roman" pitchFamily="18" charset="0"/>
              </a:rPr>
              <a:t>Мордовнефтепродукт</a:t>
            </a:r>
            <a:r>
              <a:rPr lang="ru-RU" sz="1800" dirty="0" smtClean="0">
                <a:latin typeface="Times New Roman" pitchFamily="18" charset="0"/>
              </a:rPr>
              <a:t>» и «Независимую торговую экспертизу», я выяснила, что вязкость является одной из характеристик качества жидкостей. Поэтому, если сравнить вязкости жидкостей, экспериментально выведенные мной с табличными значениями в </a:t>
            </a:r>
            <a:r>
              <a:rPr lang="ru-RU" sz="1800" dirty="0" err="1" smtClean="0">
                <a:latin typeface="Times New Roman" pitchFamily="18" charset="0"/>
              </a:rPr>
              <a:t>ГОСТе</a:t>
            </a:r>
            <a:r>
              <a:rPr lang="ru-RU" sz="1800" dirty="0" smtClean="0">
                <a:latin typeface="Times New Roman" pitchFamily="18" charset="0"/>
              </a:rPr>
              <a:t> можно определить качество жидкостей. Я сравнил  табличные значения вязкостей с экспериментально выведенными мной, и обнаружил, что вязкости дизельного топлива и подсолнечных масел с учётом погрешностей совпадают с табличными значениями, а вязкости моторных масел М-8В и М-63/12Г</a:t>
            </a:r>
            <a:r>
              <a:rPr lang="ru-RU" sz="1800" baseline="-25000" dirty="0" smtClean="0">
                <a:latin typeface="Times New Roman" pitchFamily="18" charset="0"/>
              </a:rPr>
              <a:t>l</a:t>
            </a:r>
            <a:r>
              <a:rPr lang="ru-RU" sz="1800" dirty="0" smtClean="0">
                <a:latin typeface="Times New Roman" pitchFamily="18" charset="0"/>
              </a:rPr>
              <a:t> существенно отличаются, значит, можно усомниться в </a:t>
            </a:r>
            <a:r>
              <a:rPr lang="ru-RU" sz="1800" dirty="0" err="1" smtClean="0">
                <a:latin typeface="Times New Roman" pitchFamily="18" charset="0"/>
              </a:rPr>
              <a:t>ГОСТе</a:t>
            </a:r>
            <a:r>
              <a:rPr lang="ru-RU" sz="1800" dirty="0" smtClean="0">
                <a:latin typeface="Times New Roman" pitchFamily="18" charset="0"/>
              </a:rPr>
              <a:t> изготовления этих масел.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4800" b="1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Цель: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4800" b="1" dirty="0" smtClean="0">
                <a:latin typeface="Times New Roman" pitchFamily="18" charset="0"/>
              </a:rPr>
              <a:t>  	Определить коэффициент внутреннего трения жидкостей по методу Стокса.</a:t>
            </a:r>
          </a:p>
          <a:p>
            <a:pPr eaLnBrk="1" hangingPunct="1">
              <a:buFontTx/>
              <a:buNone/>
            </a:pPr>
            <a:endParaRPr lang="ru-RU" sz="4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59338" cy="720725"/>
          </a:xfrm>
        </p:spPr>
        <p:txBody>
          <a:bodyPr/>
          <a:lstStyle/>
          <a:p>
            <a:pPr eaLnBrk="1" hangingPunct="1"/>
            <a:r>
              <a:rPr lang="ru-RU" b="1" u="sng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Задачи: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1)  Изучить методику вычисления и определения коэффициента внутреннего трения жидкостей по методу Стокса.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2)  Экспериментально определить коэффициент внутреннего трения жидкостей: глицерина, касторового масла, дизельного топлива, импортного масла, рафинированного масла «Золотая семечка», нерафинированного масла «Для всей семьи», моторного масла М-8В и моторного масла М-63/12Г1.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3)  Построить график зависимости коэффициента внутреннего трения от температуры.</a:t>
            </a:r>
          </a:p>
          <a:p>
            <a:pPr eaLnBrk="1" hangingPunct="1"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4)  Сравнить полученные значения коэффициента внутреннего трения со значениями </a:t>
            </a:r>
            <a:r>
              <a:rPr lang="ru-RU" sz="2400" b="1" dirty="0" err="1" smtClean="0">
                <a:latin typeface="Times New Roman" pitchFamily="18" charset="0"/>
              </a:rPr>
              <a:t>ГОСТа</a:t>
            </a:r>
            <a:r>
              <a:rPr lang="ru-RU" sz="2400" b="1" dirty="0" smtClean="0"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1)Формула Стокса:</a:t>
            </a:r>
          </a:p>
          <a:p>
            <a:pPr marL="609600" indent="-609600" eaLnBrk="1" hangingPunct="1">
              <a:buFontTx/>
              <a:buNone/>
            </a:pPr>
            <a:endParaRPr lang="ru-RU" smtClean="0"/>
          </a:p>
          <a:p>
            <a:pPr marL="609600" indent="-609600" eaLnBrk="1" hangingPunct="1">
              <a:buFontTx/>
              <a:buNone/>
            </a:pPr>
            <a:endParaRPr lang="ru-RU" smtClean="0"/>
          </a:p>
          <a:p>
            <a:pPr marL="609600" indent="-609600" eaLnBrk="1" hangingPunct="1">
              <a:buFontTx/>
              <a:buNone/>
            </a:pPr>
            <a:r>
              <a:rPr lang="ru-RU" smtClean="0"/>
              <a:t>2) Формула определения коэффициента внутреннего трения:</a:t>
            </a:r>
          </a:p>
          <a:p>
            <a:pPr marL="609600" indent="-609600" eaLnBrk="1" hangingPunct="1">
              <a:buFontTx/>
              <a:buNone/>
            </a:pPr>
            <a:endParaRPr lang="ru-RU" smtClean="0"/>
          </a:p>
        </p:txBody>
      </p:sp>
      <p:pic>
        <p:nvPicPr>
          <p:cNvPr id="5124" name="Picture 5" descr="image0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2492375"/>
            <a:ext cx="40322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" descr="image0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4859338"/>
            <a:ext cx="53292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3375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Экспериментальная установка, используемая для определения коэффициента внутреннего трения по методу Стокса, показана на рис. 3.1. Это функциональный модуль, на передней панели которого находится крепежный винт 1, табличка 2 с называется работы, цилиндрические стеклянные колбы 3 с пробками 4, расположенные симметрично относительно измерительной линейки 6, два ползунка (верхний и нижний) с планками 5, осветитель. Цилиндрические сосуды заполнены вязкими жидкостями. Для каждой жидкости проводят серию опытов: в сосуд через отверстие в пробке 4 пускают поочередно пять небольших шариков, плотность которых больше плотности жидкости.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7" descr="image0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73563" y="404813"/>
            <a:ext cx="3870325" cy="57610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571480"/>
            <a:ext cx="7772400" cy="1470025"/>
          </a:xfrm>
        </p:spPr>
        <p:txBody>
          <a:bodyPr/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Формула для определение коэффициента внутреннего трения для глицерина без учета радиуса цилиндрического сосуда</a:t>
            </a: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42844" y="2928934"/>
            <a:ext cx="9001156" cy="3714776"/>
          </a:xfrm>
        </p:spPr>
        <p:txBody>
          <a:bodyPr/>
          <a:lstStyle/>
          <a:p>
            <a:r>
              <a:rPr lang="en-US" dirty="0" smtClean="0"/>
              <a:t>∆η=√((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σρ</a:t>
            </a:r>
            <a:r>
              <a:rPr lang="en-US" baseline="-25000" dirty="0" err="1" smtClean="0"/>
              <a:t>T</a:t>
            </a:r>
            <a:r>
              <a:rPr lang="en-US" dirty="0" smtClean="0"/>
              <a:t>)∆</a:t>
            </a:r>
            <a:r>
              <a:rPr lang="ru-RU" dirty="0" err="1" smtClean="0"/>
              <a:t>ρ</a:t>
            </a:r>
            <a:r>
              <a:rPr lang="en-US" baseline="-25000" dirty="0" smtClean="0"/>
              <a:t>T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+(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σρ</a:t>
            </a:r>
            <a:r>
              <a:rPr lang="ru-RU" baseline="-25000" dirty="0" smtClean="0"/>
              <a:t>ж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+((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σg</a:t>
            </a:r>
            <a:r>
              <a:rPr lang="en-US" dirty="0" smtClean="0"/>
              <a:t>)∆g)</a:t>
            </a:r>
            <a:r>
              <a:rPr lang="en-US" baseline="30000" dirty="0" smtClean="0"/>
              <a:t>2</a:t>
            </a:r>
            <a:r>
              <a:rPr lang="en-US" dirty="0" smtClean="0"/>
              <a:t>+((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σd</a:t>
            </a:r>
            <a:r>
              <a:rPr lang="en-US" dirty="0" smtClean="0"/>
              <a:t>)∆d)</a:t>
            </a:r>
            <a:r>
              <a:rPr lang="en-US" baseline="30000" dirty="0" smtClean="0"/>
              <a:t>2</a:t>
            </a:r>
            <a:r>
              <a:rPr lang="en-US" dirty="0" smtClean="0"/>
              <a:t>+((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σt</a:t>
            </a:r>
            <a:r>
              <a:rPr lang="en-US" dirty="0" smtClean="0"/>
              <a:t>)∆t)</a:t>
            </a:r>
            <a:r>
              <a:rPr lang="en-US" baseline="30000" dirty="0" smtClean="0"/>
              <a:t>2</a:t>
            </a:r>
            <a:r>
              <a:rPr lang="en-US" dirty="0" smtClean="0"/>
              <a:t>+((</a:t>
            </a:r>
            <a:r>
              <a:rPr lang="ru-RU" dirty="0" err="1" smtClean="0"/>
              <a:t>ση</a:t>
            </a:r>
            <a:r>
              <a:rPr lang="en-US" dirty="0" smtClean="0"/>
              <a:t>/</a:t>
            </a:r>
            <a:r>
              <a:rPr lang="en-US" dirty="0" err="1" smtClean="0"/>
              <a:t>σL</a:t>
            </a:r>
            <a:r>
              <a:rPr lang="en-US" dirty="0" smtClean="0"/>
              <a:t>)∆L)</a:t>
            </a:r>
            <a:r>
              <a:rPr lang="en-US" baseline="30000" dirty="0" smtClean="0"/>
              <a:t>2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14414" y="3000372"/>
            <a:ext cx="77153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42976" y="3500438"/>
            <a:ext cx="671517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92150"/>
            <a:ext cx="8435975" cy="1157288"/>
          </a:xfrm>
        </p:spPr>
        <p:txBody>
          <a:bodyPr/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Формула для  определения коэффициента внутреннего трения для глицерина с учетом радиуса цилиндрического сосуда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928934"/>
            <a:ext cx="8329642" cy="3197229"/>
          </a:xfrm>
        </p:spPr>
        <p:txBody>
          <a:bodyPr/>
          <a:lstStyle/>
          <a:p>
            <a:pPr>
              <a:buNone/>
            </a:pPr>
            <a:r>
              <a:rPr lang="el-GR" sz="3600" b="1" dirty="0" smtClean="0"/>
              <a:t>η</a:t>
            </a:r>
            <a:r>
              <a:rPr lang="ru-RU" sz="3600" b="1" dirty="0" smtClean="0"/>
              <a:t>=</a:t>
            </a:r>
            <a:r>
              <a:rPr lang="en-US" sz="3600" b="1" dirty="0" smtClean="0"/>
              <a:t>(</a:t>
            </a:r>
            <a:r>
              <a:rPr lang="ru-RU" sz="3600" b="1" dirty="0" smtClean="0"/>
              <a:t>2</a:t>
            </a:r>
            <a:r>
              <a:rPr lang="en-US" sz="3600" b="1" dirty="0" smtClean="0"/>
              <a:t>/9)*g*</a:t>
            </a:r>
            <a:r>
              <a:rPr lang="en-US" sz="3600" b="1" dirty="0" smtClean="0"/>
              <a:t>r</a:t>
            </a:r>
            <a:r>
              <a:rPr lang="ru-RU" sz="3600" b="1" baseline="30000" dirty="0" smtClean="0"/>
              <a:t>2</a:t>
            </a:r>
            <a:r>
              <a:rPr lang="en-US" sz="3600" b="1" dirty="0" smtClean="0"/>
              <a:t>*(((</a:t>
            </a:r>
            <a:r>
              <a:rPr lang="el-GR" sz="3600" b="1" dirty="0" smtClean="0"/>
              <a:t>ρ</a:t>
            </a:r>
            <a:r>
              <a:rPr lang="ru-RU" sz="3600" b="1" baseline="-25000" dirty="0" smtClean="0"/>
              <a:t>т</a:t>
            </a:r>
            <a:r>
              <a:rPr lang="ru-RU" sz="3600" b="1" dirty="0" smtClean="0"/>
              <a:t>-</a:t>
            </a:r>
            <a:r>
              <a:rPr lang="el-GR" sz="3600" b="1" dirty="0" smtClean="0"/>
              <a:t>ρ</a:t>
            </a:r>
            <a:r>
              <a:rPr lang="ru-RU" sz="3600" b="1" baseline="-25000" dirty="0" smtClean="0"/>
              <a:t>ж</a:t>
            </a:r>
            <a:r>
              <a:rPr lang="en-US" sz="3600" b="1" dirty="0" smtClean="0"/>
              <a:t>)*t)/(L*(1+2,4r/R)))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Таблица №1</a:t>
            </a:r>
          </a:p>
        </p:txBody>
      </p:sp>
      <p:pic>
        <p:nvPicPr>
          <p:cNvPr id="7171" name="Picture 4" descr="C:\Documents and Settings\RAY\Рабочий стол\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214438"/>
            <a:ext cx="8429625" cy="546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Таблица №2</a:t>
            </a:r>
          </a:p>
        </p:txBody>
      </p:sp>
      <p:pic>
        <p:nvPicPr>
          <p:cNvPr id="8195" name="Picture 4" descr="C:\Documents and Settings\RAY\Мои документы\Мои рисунки\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214438"/>
            <a:ext cx="8643937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327</Words>
  <Application>Microsoft Office PowerPoint</Application>
  <PresentationFormat>Экран (4:3)</PresentationFormat>
  <Paragraphs>45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Исследовательская работа по теме:  «Определение коэффициента внутреннего трения жидкостей методом Стокса»</vt:lpstr>
      <vt:lpstr>Цель:</vt:lpstr>
      <vt:lpstr>Задачи:</vt:lpstr>
      <vt:lpstr>Слайд 4</vt:lpstr>
      <vt:lpstr>Слайд 5</vt:lpstr>
      <vt:lpstr>Формула для определение коэффициента внутреннего трения для глицерина без учета радиуса цилиндрического сосуда</vt:lpstr>
      <vt:lpstr>Формула для  определения коэффициента внутреннего трения для глицерина с учетом радиуса цилиндрического сосуда</vt:lpstr>
      <vt:lpstr>Таблица №1</vt:lpstr>
      <vt:lpstr>Таблица №2</vt:lpstr>
      <vt:lpstr>Таблица №3</vt:lpstr>
      <vt:lpstr>Таблица №4</vt:lpstr>
      <vt:lpstr>График зависимости</vt:lpstr>
      <vt:lpstr>Выводы: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 по теме «Определение коэффициента внутреннего трения жидкостей методом Стокса»</dc:title>
  <dc:creator>Admin</dc:creator>
  <cp:lastModifiedBy>Учитель</cp:lastModifiedBy>
  <cp:revision>18</cp:revision>
  <dcterms:created xsi:type="dcterms:W3CDTF">2011-11-18T11:01:57Z</dcterms:created>
  <dcterms:modified xsi:type="dcterms:W3CDTF">2011-12-21T08:21:58Z</dcterms:modified>
</cp:coreProperties>
</file>