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Default Extension="sldx" ContentType="application/vnd.openxmlformats-officedocument.presentationml.slide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56" r:id="rId2"/>
    <p:sldId id="301" r:id="rId3"/>
    <p:sldId id="257" r:id="rId4"/>
    <p:sldId id="269" r:id="rId5"/>
    <p:sldId id="260" r:id="rId6"/>
    <p:sldId id="261" r:id="rId7"/>
    <p:sldId id="286" r:id="rId8"/>
    <p:sldId id="292" r:id="rId9"/>
    <p:sldId id="291" r:id="rId10"/>
    <p:sldId id="266" r:id="rId11"/>
    <p:sldId id="293" r:id="rId12"/>
    <p:sldId id="294" r:id="rId13"/>
    <p:sldId id="295" r:id="rId14"/>
    <p:sldId id="296" r:id="rId15"/>
    <p:sldId id="297" r:id="rId16"/>
    <p:sldId id="298" r:id="rId17"/>
    <p:sldId id="302" r:id="rId18"/>
    <p:sldId id="285" r:id="rId19"/>
    <p:sldId id="272" r:id="rId20"/>
    <p:sldId id="299" r:id="rId21"/>
    <p:sldId id="304" r:id="rId22"/>
    <p:sldId id="300" r:id="rId2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9933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38" d="100"/>
          <a:sy n="38" d="100"/>
        </p:scale>
        <p:origin x="-1410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23.10.2012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Прямоугольник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ая соединительная линия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Прямая соединительная линия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Овал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Овал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Овал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23.10.2012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23.10.2012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>
  <p:cSld name="Заголовок, объект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988D5AD3-45FD-4A30-B5E0-9D30148E752A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1BB85447-C91E-4D67-99A3-20F4FF2D3156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23.10.2012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23.10.2012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Прямая соединительная линия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Прямая соединительная линия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Овал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Овал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Овал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Прямая соединительная линия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23.10.2012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23.10.2012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23.10.2012</a:t>
            </a:fld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23.10.2012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Содержимое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23.10.2012</a:t>
            </a:fld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3" name="Нижний колонтитул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Прямая соединительная линия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Дата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23.10.2012</a:t>
            </a:fld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23.10.2012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  <p:sldLayoutId id="2147483720" r:id="rId12"/>
    <p:sldLayoutId id="2147483721" r:id="rId13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_Microsoft_Office_PowerPoint1.sldx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gif"/><Relationship Id="rId3" Type="http://schemas.openxmlformats.org/officeDocument/2006/relationships/hyperlink" Target="http://dic.academic.ru/dic.nsf/ruwiki/758724" TargetMode="External"/><Relationship Id="rId7" Type="http://schemas.openxmlformats.org/officeDocument/2006/relationships/image" Target="../media/image15.gif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dic.academic.ru/dic.nsf/ruwiki/54813" TargetMode="External"/><Relationship Id="rId5" Type="http://schemas.openxmlformats.org/officeDocument/2006/relationships/hyperlink" Target="http://dic.academic.ru/dic.nsf/ruwiki/707943" TargetMode="External"/><Relationship Id="rId4" Type="http://schemas.openxmlformats.org/officeDocument/2006/relationships/hyperlink" Target="http://dic.academic.ru/dic.nsf/ruwiki/20487" TargetMode="Externa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://2.bp.blogspot.com/-7IQ4T0we9mY/TVOYpd5bQ-I/AAAAAAAAACk/HQdlf58cUbE/s1600/e40af.jpg" TargetMode="External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hyperlink" Target="http://dic.academic.ru/dic.nsf/ruwiki/179978" TargetMode="External"/><Relationship Id="rId3" Type="http://schemas.openxmlformats.org/officeDocument/2006/relationships/hyperlink" Target="http://dic.academic.ru/dic.nsf/ruwiki/5625" TargetMode="External"/><Relationship Id="rId7" Type="http://schemas.openxmlformats.org/officeDocument/2006/relationships/hyperlink" Target="http://dic.academic.ru/dic.nsf/ruwiki/944267" TargetMode="External"/><Relationship Id="rId2" Type="http://schemas.openxmlformats.org/officeDocument/2006/relationships/hyperlink" Target="http://dic.academic.ru/dic.nsf/ruwiki/432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dic.academic.ru/dic.nsf/ruwiki/20711" TargetMode="External"/><Relationship Id="rId11" Type="http://schemas.openxmlformats.org/officeDocument/2006/relationships/hyperlink" Target="http://dic.academic.ru/dic.nsf/ruwiki/11791" TargetMode="External"/><Relationship Id="rId5" Type="http://schemas.openxmlformats.org/officeDocument/2006/relationships/hyperlink" Target="http://dic.academic.ru/dic.nsf/ruwiki/17744" TargetMode="External"/><Relationship Id="rId10" Type="http://schemas.openxmlformats.org/officeDocument/2006/relationships/hyperlink" Target="http://dic.academic.ru/dic.nsf/ruwiki/787225" TargetMode="External"/><Relationship Id="rId4" Type="http://schemas.openxmlformats.org/officeDocument/2006/relationships/hyperlink" Target="http://dic.academic.ru/dic.nsf/ruwiki/2215" TargetMode="External"/><Relationship Id="rId9" Type="http://schemas.openxmlformats.org/officeDocument/2006/relationships/hyperlink" Target="http://dic.academic.ru/dic.nsf/ruwiki/2663" TargetMode="Externa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hyperlink" Target="http://ru.wikipedia.org/wiki/%D0%9A%D0%B5%D0%BC%D0%B1%D1%80%D0%B8%D0%B4%D0%B6%D1%81%D0%BA%D0%B8%D0%B9_%D1%83%D0%BD%D0%B8%D0%B2%D0%B5%D1%80%D1%81%D0%B8%D1%82%D0%B5%D1%82" TargetMode="External"/><Relationship Id="rId3" Type="http://schemas.openxmlformats.org/officeDocument/2006/relationships/image" Target="../media/image6.jpeg"/><Relationship Id="rId7" Type="http://schemas.openxmlformats.org/officeDocument/2006/relationships/hyperlink" Target="http://ru.wikipedia.org/wiki/%D0%A2%D1%80%D0%B8%D0%BD%D0%B8%D1%82%D0%B8_%D0%9A%D0%BE%D0%BB%D0%BB%D0%B5%D0%B4%D0%B6_(%D0%9A%D0%B5%D0%BC%D0%B1%D1%80%D0%B8%D0%B4%D0%B6)" TargetMode="Externa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ru.wikipedia.org/wiki/%D0%9A%D0%B5%D0%BC%D0%B1%D1%80%D0%B8%D0%B4%D0%B6" TargetMode="External"/><Relationship Id="rId5" Type="http://schemas.openxmlformats.org/officeDocument/2006/relationships/hyperlink" Target="http://ru.wikipedia.org/wiki/1659_%D0%B3%D0%BE%D0%B4" TargetMode="External"/><Relationship Id="rId4" Type="http://schemas.openxmlformats.org/officeDocument/2006/relationships/hyperlink" Target="http://ru.wikipedia.org/wiki/%D0%93%D1%80%D1%8D%D0%BD%D1%82%D0%B5%D0%BC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ru.wikipedia.org/wiki/%D0%9A%D0%B5%D0%BC%D0%B1%D1%80%D0%B8%D0%B4%D0%B6" TargetMode="External"/><Relationship Id="rId2" Type="http://schemas.openxmlformats.org/officeDocument/2006/relationships/hyperlink" Target="http://ru.wikipedia.org/wiki/1661_%D0%B3%D0%BE%D0%B4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hyperlink" Target="http://ru.wikipedia.org/wiki/1664_%D0%B3%D0%BE%D0%B4" TargetMode="External"/><Relationship Id="rId4" Type="http://schemas.openxmlformats.org/officeDocument/2006/relationships/hyperlink" Target="http://ru.wikipedia.org/wiki/%D0%A2%D1%80%D0%B8%D0%BD%D0%B8%D1%82%D0%B8_%D0%9A%D0%BE%D0%BB%D0%BB%D0%B5%D0%B4%D0%B6_(%D0%9A%D0%B5%D0%BC%D0%B1%D1%80%D0%B8%D0%B4%D0%B6)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313" name="Object 1"/>
          <p:cNvGraphicFramePr>
            <a:graphicFrameLocks noChangeAspect="1"/>
          </p:cNvGraphicFramePr>
          <p:nvPr/>
        </p:nvGraphicFramePr>
        <p:xfrm>
          <a:off x="0" y="1556792"/>
          <a:ext cx="9144000" cy="4739326"/>
        </p:xfrm>
        <a:graphic>
          <a:graphicData uri="http://schemas.openxmlformats.org/presentationml/2006/ole">
            <p:oleObj spid="_x0000_s13313" name="Слайд" r:id="rId3" imgW="4570501" imgH="3427618" progId="PowerPoint.Slide.12">
              <p:embed/>
            </p:oleObj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87624" y="764704"/>
            <a:ext cx="7772400" cy="1470025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 smtClean="0">
                <a:solidFill>
                  <a:schemeClr val="bg2">
                    <a:lumMod val="50000"/>
                  </a:schemeClr>
                </a:solidFill>
                <a:latin typeface="Monotype Corsiva" pitchFamily="66" charset="0"/>
              </a:rPr>
              <a:t>Исаак Ньютон</a:t>
            </a:r>
            <a:br>
              <a:rPr lang="ru-RU" sz="3200" b="1" dirty="0" smtClean="0">
                <a:solidFill>
                  <a:schemeClr val="bg2">
                    <a:lumMod val="50000"/>
                  </a:schemeClr>
                </a:solidFill>
                <a:latin typeface="Monotype Corsiva" pitchFamily="66" charset="0"/>
              </a:rPr>
            </a:br>
            <a:r>
              <a:rPr lang="ru-RU" sz="3200" b="1" dirty="0" smtClean="0">
                <a:solidFill>
                  <a:schemeClr val="bg2">
                    <a:lumMod val="50000"/>
                  </a:schemeClr>
                </a:solidFill>
                <a:latin typeface="Monotype Corsiva" pitchFamily="66" charset="0"/>
              </a:rPr>
              <a:t>(25декабря 1642-20 марта 1727)</a:t>
            </a:r>
            <a:endParaRPr lang="ru-RU" sz="3200" b="1" dirty="0">
              <a:solidFill>
                <a:schemeClr val="bg2">
                  <a:lumMod val="50000"/>
                </a:schemeClr>
              </a:solidFill>
              <a:latin typeface="Monotype Corsiva" pitchFamily="66" charset="0"/>
            </a:endParaRPr>
          </a:p>
        </p:txBody>
      </p:sp>
      <p:sp>
        <p:nvSpPr>
          <p:cNvPr id="1331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1600" y="0"/>
            <a:ext cx="7467600" cy="1143000"/>
          </a:xfrm>
        </p:spPr>
        <p:txBody>
          <a:bodyPr/>
          <a:lstStyle/>
          <a:p>
            <a:r>
              <a:rPr lang="ru-RU" b="1" dirty="0" smtClean="0">
                <a:solidFill>
                  <a:schemeClr val="bg2">
                    <a:lumMod val="50000"/>
                  </a:schemeClr>
                </a:solidFill>
                <a:latin typeface="Monotype Corsiva" pitchFamily="66" charset="0"/>
              </a:rPr>
              <a:t>Рефлектор Ньютона</a:t>
            </a:r>
            <a:endParaRPr lang="ru-RU" b="1" dirty="0">
              <a:solidFill>
                <a:schemeClr val="bg2">
                  <a:lumMod val="50000"/>
                </a:schemeClr>
              </a:solidFill>
              <a:latin typeface="Monotype Corsiva" pitchFamily="66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3779912" y="1124744"/>
            <a:ext cx="4896544" cy="4525963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sz="2000" dirty="0" smtClean="0">
                <a:solidFill>
                  <a:schemeClr val="accent6">
                    <a:lumMod val="50000"/>
                  </a:schemeClr>
                </a:solidFill>
                <a:latin typeface="Monotype Corsiva" pitchFamily="66" charset="0"/>
              </a:rPr>
              <a:t>        Продолжаются эксперименты по оптике и теории цвета. Ньютон исследует сферическую и хроматическую </a:t>
            </a:r>
            <a:r>
              <a:rPr lang="ru-RU" sz="2000" dirty="0" smtClean="0">
                <a:solidFill>
                  <a:schemeClr val="accent6">
                    <a:lumMod val="50000"/>
                  </a:schemeClr>
                </a:solidFill>
                <a:latin typeface="Monotype Corsiva" pitchFamily="66" charset="0"/>
                <a:hlinkClick r:id="rId3"/>
              </a:rPr>
              <a:t>аберрации</a:t>
            </a:r>
            <a:r>
              <a:rPr lang="ru-RU" sz="2000" dirty="0" smtClean="0">
                <a:solidFill>
                  <a:schemeClr val="accent6">
                    <a:lumMod val="50000"/>
                  </a:schemeClr>
                </a:solidFill>
                <a:latin typeface="Monotype Corsiva" pitchFamily="66" charset="0"/>
              </a:rPr>
              <a:t>. Чтобы свести их к минимуму, он строит смешанный телескоп-</a:t>
            </a:r>
            <a:r>
              <a:rPr lang="ru-RU" sz="2000" dirty="0" smtClean="0">
                <a:solidFill>
                  <a:schemeClr val="accent6">
                    <a:lumMod val="50000"/>
                  </a:schemeClr>
                </a:solidFill>
                <a:latin typeface="Monotype Corsiva" pitchFamily="66" charset="0"/>
                <a:hlinkClick r:id="rId4"/>
              </a:rPr>
              <a:t>рефлектор</a:t>
            </a:r>
            <a:r>
              <a:rPr lang="ru-RU" sz="2000" dirty="0" smtClean="0">
                <a:solidFill>
                  <a:schemeClr val="accent6">
                    <a:lumMod val="50000"/>
                  </a:schemeClr>
                </a:solidFill>
                <a:latin typeface="Monotype Corsiva" pitchFamily="66" charset="0"/>
              </a:rPr>
              <a:t> (линза и вогнутое сферическое зеркало, которое полирует сам). Всерьёз увлекается алхимией, проводит массу </a:t>
            </a:r>
            <a:r>
              <a:rPr lang="ru-RU" sz="2000" dirty="0" smtClean="0">
                <a:solidFill>
                  <a:schemeClr val="accent6">
                    <a:lumMod val="50000"/>
                  </a:schemeClr>
                </a:solidFill>
                <a:latin typeface="Monotype Corsiva" pitchFamily="66" charset="0"/>
                <a:hlinkClick r:id="rId5"/>
              </a:rPr>
              <a:t>1672</a:t>
            </a:r>
            <a:r>
              <a:rPr lang="ru-RU" sz="2000" dirty="0" smtClean="0">
                <a:solidFill>
                  <a:schemeClr val="accent6">
                    <a:lumMod val="50000"/>
                  </a:schemeClr>
                </a:solidFill>
                <a:latin typeface="Monotype Corsiva" pitchFamily="66" charset="0"/>
              </a:rPr>
              <a:t>: демонстрация рефлектора в Лондоне вызывает всеобщие восторженные отзывы. Ньютон становится знаменит и избирается членом </a:t>
            </a:r>
            <a:r>
              <a:rPr lang="ru-RU" sz="2000" dirty="0" smtClean="0">
                <a:solidFill>
                  <a:schemeClr val="accent6">
                    <a:lumMod val="50000"/>
                  </a:schemeClr>
                </a:solidFill>
                <a:latin typeface="Monotype Corsiva" pitchFamily="66" charset="0"/>
                <a:hlinkClick r:id="rId6"/>
              </a:rPr>
              <a:t>Королевского общества</a:t>
            </a:r>
            <a:r>
              <a:rPr lang="ru-RU" sz="2000" dirty="0" smtClean="0">
                <a:solidFill>
                  <a:schemeClr val="accent6">
                    <a:lumMod val="50000"/>
                  </a:schemeClr>
                </a:solidFill>
                <a:latin typeface="Monotype Corsiva" pitchFamily="66" charset="0"/>
              </a:rPr>
              <a:t> (британской Академии наук). Позже усовершенствованные рефлекторы такой конструкции стали основными инструментами астрономов, с их помощью были открыты иные галактики, красное смещение и др.</a:t>
            </a:r>
            <a:endParaRPr lang="ru-RU" sz="2000" dirty="0">
              <a:solidFill>
                <a:schemeClr val="accent6">
                  <a:lumMod val="50000"/>
                </a:schemeClr>
              </a:solidFill>
              <a:latin typeface="Monotype Corsiva" pitchFamily="66" charset="0"/>
            </a:endParaRPr>
          </a:p>
        </p:txBody>
      </p:sp>
      <p:pic>
        <p:nvPicPr>
          <p:cNvPr id="4" name="Рисунок 3" descr="http://images.astronet.ru/pubd/2002/03/01/0001174997/n-t-6.gif"/>
          <p:cNvPicPr/>
          <p:nvPr/>
        </p:nvPicPr>
        <p:blipFill>
          <a:blip r:embed="rId7" cstate="screen"/>
          <a:srcRect/>
          <a:stretch>
            <a:fillRect/>
          </a:stretch>
        </p:blipFill>
        <p:spPr bwMode="auto">
          <a:xfrm>
            <a:off x="683568" y="1124744"/>
            <a:ext cx="2590800" cy="3067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http://images.astronet.ru/pubd/2002/03/01/0001174997/n-t-4.gif"/>
          <p:cNvPicPr/>
          <p:nvPr/>
        </p:nvPicPr>
        <p:blipFill>
          <a:blip r:embed="rId8" cstate="screen"/>
          <a:srcRect/>
          <a:stretch>
            <a:fillRect/>
          </a:stretch>
        </p:blipFill>
        <p:spPr bwMode="auto">
          <a:xfrm>
            <a:off x="1547664" y="4005064"/>
            <a:ext cx="2376264" cy="25519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to="1.5" calcmode="lin" valueType="num">
                                      <p:cBhvr override="childStyle"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style.fontSize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7" presetID="39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6" dur="1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3975" name="Picture 7" descr="{1A0E8DCF-6D7C-4071-A2AB-1B70EDD87817}"/>
          <p:cNvPicPr>
            <a:picLocks noChangeAspect="1" noChangeArrowheads="1"/>
          </p:cNvPicPr>
          <p:nvPr/>
        </p:nvPicPr>
        <p:blipFill>
          <a:blip r:embed="rId2" cstate="screen">
            <a:duotone>
              <a:schemeClr val="accent6">
                <a:shade val="45000"/>
                <a:satMod val="135000"/>
              </a:schemeClr>
              <a:prstClr val="white"/>
            </a:duotone>
            <a:lum bright="-19000" contrast="3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39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lum/>
          </a:blip>
          <a:srcRect/>
          <a:stretch>
            <a:fillRect t="-7000" b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302625" cy="1143000"/>
          </a:xfrm>
        </p:spPr>
        <p:txBody>
          <a:bodyPr/>
          <a:lstStyle/>
          <a:p>
            <a:r>
              <a:rPr lang="ru-RU" sz="4800" b="1" dirty="0">
                <a:solidFill>
                  <a:schemeClr val="bg2">
                    <a:lumMod val="50000"/>
                  </a:schemeClr>
                </a:solidFill>
                <a:latin typeface="Monotype Corsiva" pitchFamily="66" charset="0"/>
              </a:rPr>
              <a:t>Первый закон Ньютона</a:t>
            </a:r>
          </a:p>
        </p:txBody>
      </p:sp>
      <p:sp>
        <p:nvSpPr>
          <p:cNvPr id="37891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1042988" y="1600200"/>
            <a:ext cx="6842125" cy="4525963"/>
          </a:xfrm>
        </p:spPr>
        <p:txBody>
          <a:bodyPr/>
          <a:lstStyle/>
          <a:p>
            <a:pPr>
              <a:buFontTx/>
              <a:buNone/>
            </a:pPr>
            <a:r>
              <a:rPr lang="ru-RU" b="1">
                <a:latin typeface="Monotype Corsiva" pitchFamily="66" charset="0"/>
              </a:rPr>
              <a:t>	Материальная точка (тело) сохраняет состояние покоя или равномерного прямолинейного движения до тех пор, пока воздействие со стороны других тел не заставит ее (его) изменить это состояние.</a:t>
            </a:r>
          </a:p>
        </p:txBody>
      </p:sp>
    </p:spTree>
  </p:cSld>
  <p:clrMapOvr>
    <a:masterClrMapping/>
  </p:clrMapOvr>
  <p:transition spd="med">
    <p:cover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3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7" dur="1000"/>
                                        <p:tgtEl>
                                          <p:spTgt spid="378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700"/>
                            </p:stCondLst>
                            <p:childTnLst>
                              <p:par>
                                <p:cTn id="9" presetID="39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78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78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78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78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890" grpId="0"/>
      <p:bldP spid="37891" grpId="0" bldLvl="5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lum/>
          </a:blip>
          <a:srcRect/>
          <a:stretch>
            <a:fillRect t="-7000" b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0"/>
            <a:ext cx="8229600" cy="1143000"/>
          </a:xfrm>
        </p:spPr>
        <p:txBody>
          <a:bodyPr/>
          <a:lstStyle/>
          <a:p>
            <a:r>
              <a:rPr lang="ru-RU" sz="4800" b="1" dirty="0">
                <a:solidFill>
                  <a:schemeClr val="bg2">
                    <a:lumMod val="50000"/>
                  </a:schemeClr>
                </a:solidFill>
                <a:latin typeface="Monotype Corsiva" pitchFamily="66" charset="0"/>
              </a:rPr>
              <a:t>Второй закон Ньютона</a:t>
            </a:r>
          </a:p>
        </p:txBody>
      </p:sp>
      <p:sp>
        <p:nvSpPr>
          <p:cNvPr id="38915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0" y="1196975"/>
            <a:ext cx="8964613" cy="1871663"/>
          </a:xfrm>
        </p:spPr>
        <p:txBody>
          <a:bodyPr/>
          <a:lstStyle/>
          <a:p>
            <a:pPr>
              <a:lnSpc>
                <a:spcPct val="80000"/>
              </a:lnSpc>
              <a:buFontTx/>
              <a:buNone/>
            </a:pPr>
            <a:r>
              <a:rPr lang="ru-RU" b="1">
                <a:solidFill>
                  <a:schemeClr val="bg1"/>
                </a:solidFill>
                <a:latin typeface="Monotype Corsiva" pitchFamily="66" charset="0"/>
              </a:rPr>
              <a:t>	</a:t>
            </a:r>
            <a:r>
              <a:rPr lang="ru-RU" b="1">
                <a:latin typeface="Monotype Corsiva" pitchFamily="66" charset="0"/>
              </a:rPr>
              <a:t>Ускорение тела прямо пропорционально равнодействующей сил, приложенных к телу, и обратно пропорционально его массе.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ru-RU" b="1">
                <a:latin typeface="Monotype Corsiva" pitchFamily="66" charset="0"/>
              </a:rPr>
              <a:t>				</a:t>
            </a:r>
          </a:p>
        </p:txBody>
      </p:sp>
      <p:sp>
        <p:nvSpPr>
          <p:cNvPr id="38917" name="Oval 5"/>
          <p:cNvSpPr>
            <a:spLocks noChangeArrowheads="1"/>
          </p:cNvSpPr>
          <p:nvPr/>
        </p:nvSpPr>
        <p:spPr bwMode="auto">
          <a:xfrm>
            <a:off x="2771775" y="3500438"/>
            <a:ext cx="4897438" cy="2881312"/>
          </a:xfrm>
          <a:prstGeom prst="ellipse">
            <a:avLst/>
          </a:prstGeom>
          <a:gradFill rotWithShape="1">
            <a:gsLst>
              <a:gs pos="0">
                <a:srgbClr val="DCEFF0"/>
              </a:gs>
              <a:gs pos="100000">
                <a:srgbClr val="99CCFF"/>
              </a:gs>
            </a:gsLst>
            <a:path path="shape">
              <a:fillToRect l="50000" t="50000" r="50000" b="50000"/>
            </a:path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2000" dirty="0"/>
              <a:t>а – ускорение тела, м/с</a:t>
            </a:r>
            <a:r>
              <a:rPr lang="ru-RU" sz="2000" baseline="30000" dirty="0"/>
              <a:t>2</a:t>
            </a:r>
          </a:p>
          <a:p>
            <a:pPr algn="ctr"/>
            <a:r>
              <a:rPr lang="en-US" sz="2000" dirty="0"/>
              <a:t>F – </a:t>
            </a:r>
            <a:r>
              <a:rPr lang="ru-RU" sz="2000" dirty="0"/>
              <a:t>сила, действующая на тело, Н</a:t>
            </a:r>
          </a:p>
          <a:p>
            <a:pPr algn="ctr"/>
            <a:r>
              <a:rPr lang="en-US" sz="2000" dirty="0"/>
              <a:t>m –</a:t>
            </a:r>
            <a:r>
              <a:rPr lang="ru-RU" sz="2000" dirty="0"/>
              <a:t> масса тела, кг</a:t>
            </a:r>
            <a:r>
              <a:rPr lang="en-US" sz="2000" dirty="0"/>
              <a:t> </a:t>
            </a:r>
            <a:endParaRPr lang="ru-RU" sz="2000" dirty="0"/>
          </a:p>
          <a:p>
            <a:pPr algn="ctr"/>
            <a:endParaRPr lang="ru-RU" sz="2400" dirty="0"/>
          </a:p>
        </p:txBody>
      </p:sp>
      <p:sp>
        <p:nvSpPr>
          <p:cNvPr id="38918" name="Line 6"/>
          <p:cNvSpPr>
            <a:spLocks noChangeShapeType="1"/>
          </p:cNvSpPr>
          <p:nvPr/>
        </p:nvSpPr>
        <p:spPr bwMode="auto">
          <a:xfrm>
            <a:off x="3779912" y="4365104"/>
            <a:ext cx="2159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anchor="ctr"/>
          <a:lstStyle/>
          <a:p>
            <a:endParaRPr lang="ru-RU"/>
          </a:p>
        </p:txBody>
      </p:sp>
      <p:sp>
        <p:nvSpPr>
          <p:cNvPr id="38919" name="Line 7"/>
          <p:cNvSpPr>
            <a:spLocks noChangeShapeType="1"/>
          </p:cNvSpPr>
          <p:nvPr/>
        </p:nvSpPr>
        <p:spPr bwMode="auto">
          <a:xfrm>
            <a:off x="3203848" y="4581128"/>
            <a:ext cx="21748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anchor="ctr"/>
          <a:lstStyle/>
          <a:p>
            <a:endParaRPr lang="ru-RU"/>
          </a:p>
        </p:txBody>
      </p:sp>
      <p:sp>
        <p:nvSpPr>
          <p:cNvPr id="38920" name="AutoShape 8"/>
          <p:cNvSpPr>
            <a:spLocks noChangeArrowheads="1"/>
          </p:cNvSpPr>
          <p:nvPr/>
        </p:nvSpPr>
        <p:spPr bwMode="auto">
          <a:xfrm>
            <a:off x="1187450" y="2781300"/>
            <a:ext cx="2376488" cy="1296988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DCEFF0"/>
              </a:gs>
              <a:gs pos="100000">
                <a:srgbClr val="99CCFF"/>
              </a:gs>
            </a:gsLst>
            <a:path path="shape">
              <a:fillToRect l="50000" t="50000" r="50000" b="50000"/>
            </a:path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dirty="0" smtClean="0"/>
              <a:t>F=ma</a:t>
            </a:r>
            <a:endParaRPr lang="ru-RU" dirty="0"/>
          </a:p>
        </p:txBody>
      </p:sp>
      <p:sp>
        <p:nvSpPr>
          <p:cNvPr id="38923" name="Line 11"/>
          <p:cNvSpPr>
            <a:spLocks noChangeShapeType="1"/>
          </p:cNvSpPr>
          <p:nvPr/>
        </p:nvSpPr>
        <p:spPr bwMode="auto">
          <a:xfrm>
            <a:off x="1979712" y="3284984"/>
            <a:ext cx="28733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anchor="ctr"/>
          <a:lstStyle/>
          <a:p>
            <a:endParaRPr lang="ru-RU"/>
          </a:p>
        </p:txBody>
      </p:sp>
      <p:sp>
        <p:nvSpPr>
          <p:cNvPr id="38924" name="Line 12"/>
          <p:cNvSpPr>
            <a:spLocks noChangeShapeType="1"/>
          </p:cNvSpPr>
          <p:nvPr/>
        </p:nvSpPr>
        <p:spPr bwMode="auto">
          <a:xfrm>
            <a:off x="2483768" y="3356992"/>
            <a:ext cx="2889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anchor="ctr"/>
          <a:lstStyle/>
          <a:p>
            <a:endParaRPr lang="ru-RU"/>
          </a:p>
        </p:txBody>
      </p:sp>
    </p:spTree>
  </p:cSld>
  <p:clrMapOvr>
    <a:masterClrMapping/>
  </p:clrMapOvr>
  <p:transition spd="med">
    <p:wipe dir="u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lum/>
          </a:blip>
          <a:srcRect/>
          <a:stretch>
            <a:fillRect t="-7000" b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0"/>
            <a:ext cx="8229600" cy="1143000"/>
          </a:xfrm>
        </p:spPr>
        <p:txBody>
          <a:bodyPr/>
          <a:lstStyle/>
          <a:p>
            <a:r>
              <a:rPr lang="ru-RU" sz="4800" b="1" dirty="0">
                <a:solidFill>
                  <a:schemeClr val="bg2">
                    <a:lumMod val="50000"/>
                  </a:schemeClr>
                </a:solidFill>
                <a:latin typeface="Monotype Corsiva" pitchFamily="66" charset="0"/>
              </a:rPr>
              <a:t>Третий закон Ньютона</a:t>
            </a:r>
          </a:p>
        </p:txBody>
      </p:sp>
      <p:sp>
        <p:nvSpPr>
          <p:cNvPr id="39939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251520" y="1052736"/>
            <a:ext cx="8229600" cy="2808287"/>
          </a:xfrm>
          <a:noFill/>
          <a:ln/>
        </p:spPr>
        <p:txBody>
          <a:bodyPr/>
          <a:lstStyle/>
          <a:p>
            <a:pPr>
              <a:lnSpc>
                <a:spcPct val="90000"/>
              </a:lnSpc>
              <a:buFontTx/>
              <a:buNone/>
            </a:pPr>
            <a:r>
              <a:rPr lang="ru-RU" sz="3600" b="1" dirty="0">
                <a:solidFill>
                  <a:schemeClr val="bg1"/>
                </a:solidFill>
                <a:latin typeface="Monotype Corsiva" pitchFamily="66" charset="0"/>
              </a:rPr>
              <a:t>	</a:t>
            </a:r>
            <a:r>
              <a:rPr lang="ru-RU" sz="3600" b="1" dirty="0">
                <a:latin typeface="Monotype Corsiva" pitchFamily="66" charset="0"/>
              </a:rPr>
              <a:t>Силы, с которыми два тела действуют друг на друга, равны по модулю и противоположны по направлению.</a:t>
            </a:r>
            <a:endParaRPr lang="en-US" sz="3600" b="1" dirty="0">
              <a:latin typeface="Monotype Corsiva" pitchFamily="66" charset="0"/>
            </a:endParaRPr>
          </a:p>
          <a:p>
            <a:pPr>
              <a:lnSpc>
                <a:spcPct val="90000"/>
              </a:lnSpc>
              <a:buFontTx/>
              <a:buNone/>
            </a:pPr>
            <a:r>
              <a:rPr lang="en-US" sz="3600" b="1" dirty="0">
                <a:latin typeface="Monotype Corsiva" pitchFamily="66" charset="0"/>
              </a:rPr>
              <a:t>	</a:t>
            </a:r>
            <a:r>
              <a:rPr lang="ru-RU" sz="3600" b="1" dirty="0">
                <a:latin typeface="Monotype Corsiva" pitchFamily="66" charset="0"/>
              </a:rPr>
              <a:t>Знак «минус» показывает, что векторы сил направлены в разные стороны.</a:t>
            </a:r>
          </a:p>
        </p:txBody>
      </p:sp>
      <p:sp>
        <p:nvSpPr>
          <p:cNvPr id="39945" name="Oval 9"/>
          <p:cNvSpPr>
            <a:spLocks noChangeArrowheads="1"/>
          </p:cNvSpPr>
          <p:nvPr/>
        </p:nvSpPr>
        <p:spPr bwMode="auto">
          <a:xfrm>
            <a:off x="2484438" y="3789363"/>
            <a:ext cx="6121400" cy="2808287"/>
          </a:xfrm>
          <a:prstGeom prst="ellipse">
            <a:avLst/>
          </a:prstGeom>
          <a:gradFill rotWithShape="1">
            <a:gsLst>
              <a:gs pos="0">
                <a:srgbClr val="DCEFF0"/>
              </a:gs>
              <a:gs pos="100000">
                <a:srgbClr val="99CCFF"/>
              </a:gs>
            </a:gsLst>
            <a:path path="shape">
              <a:fillToRect l="50000" t="50000" r="50000" b="50000"/>
            </a:path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lnSpc>
                <a:spcPct val="130000"/>
              </a:lnSpc>
            </a:pPr>
            <a:r>
              <a:rPr lang="en-US" sz="2000"/>
              <a:t>F</a:t>
            </a:r>
            <a:r>
              <a:rPr lang="en-US" sz="2000" baseline="-25000"/>
              <a:t>12</a:t>
            </a:r>
            <a:r>
              <a:rPr lang="en-US" sz="2000"/>
              <a:t> – </a:t>
            </a:r>
            <a:r>
              <a:rPr lang="ru-RU" sz="2000"/>
              <a:t>сила действия первого тела на второе, Н</a:t>
            </a:r>
          </a:p>
          <a:p>
            <a:pPr algn="ctr">
              <a:lnSpc>
                <a:spcPct val="130000"/>
              </a:lnSpc>
            </a:pPr>
            <a:r>
              <a:rPr lang="en-US" sz="2000"/>
              <a:t>F</a:t>
            </a:r>
            <a:r>
              <a:rPr lang="en-US" sz="2000" baseline="-25000"/>
              <a:t>21</a:t>
            </a:r>
            <a:r>
              <a:rPr lang="en-US" sz="2000"/>
              <a:t> – </a:t>
            </a:r>
            <a:r>
              <a:rPr lang="ru-RU" sz="2000"/>
              <a:t>сила действия второго тела на первое, Н</a:t>
            </a:r>
          </a:p>
        </p:txBody>
      </p:sp>
      <p:sp>
        <p:nvSpPr>
          <p:cNvPr id="39946" name="AutoShape 10"/>
          <p:cNvSpPr>
            <a:spLocks noChangeArrowheads="1"/>
          </p:cNvSpPr>
          <p:nvPr/>
        </p:nvSpPr>
        <p:spPr bwMode="auto">
          <a:xfrm>
            <a:off x="323850" y="3716338"/>
            <a:ext cx="2305050" cy="1152525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DCEFF0"/>
              </a:gs>
              <a:gs pos="100000">
                <a:srgbClr val="99CCFF"/>
              </a:gs>
            </a:gsLst>
            <a:path path="shape">
              <a:fillToRect l="50000" t="50000" r="50000" b="50000"/>
            </a:path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4000" dirty="0"/>
              <a:t>F</a:t>
            </a:r>
            <a:r>
              <a:rPr lang="en-US" sz="4000" baseline="-25000" dirty="0"/>
              <a:t>12</a:t>
            </a:r>
            <a:r>
              <a:rPr lang="en-US" sz="4000" dirty="0"/>
              <a:t>=-F</a:t>
            </a:r>
            <a:r>
              <a:rPr lang="en-US" sz="4000" baseline="-25000" dirty="0"/>
              <a:t>21</a:t>
            </a:r>
            <a:endParaRPr lang="ru-RU" sz="4000" baseline="-25000" dirty="0"/>
          </a:p>
        </p:txBody>
      </p:sp>
      <p:sp>
        <p:nvSpPr>
          <p:cNvPr id="39947" name="Line 11"/>
          <p:cNvSpPr>
            <a:spLocks noChangeShapeType="1"/>
          </p:cNvSpPr>
          <p:nvPr/>
        </p:nvSpPr>
        <p:spPr bwMode="auto">
          <a:xfrm>
            <a:off x="2771800" y="4797152"/>
            <a:ext cx="2159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anchor="ctr"/>
          <a:lstStyle/>
          <a:p>
            <a:endParaRPr lang="ru-RU"/>
          </a:p>
        </p:txBody>
      </p:sp>
      <p:sp>
        <p:nvSpPr>
          <p:cNvPr id="39953" name="Line 17"/>
          <p:cNvSpPr>
            <a:spLocks noChangeShapeType="1"/>
          </p:cNvSpPr>
          <p:nvPr/>
        </p:nvSpPr>
        <p:spPr bwMode="auto">
          <a:xfrm>
            <a:off x="2771800" y="5229200"/>
            <a:ext cx="2159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anchor="ctr"/>
          <a:lstStyle/>
          <a:p>
            <a:endParaRPr lang="ru-RU"/>
          </a:p>
        </p:txBody>
      </p:sp>
      <p:sp>
        <p:nvSpPr>
          <p:cNvPr id="39955" name="Line 19"/>
          <p:cNvSpPr>
            <a:spLocks noChangeShapeType="1"/>
          </p:cNvSpPr>
          <p:nvPr/>
        </p:nvSpPr>
        <p:spPr bwMode="auto">
          <a:xfrm>
            <a:off x="611560" y="4005064"/>
            <a:ext cx="28733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anchor="ctr"/>
          <a:lstStyle/>
          <a:p>
            <a:endParaRPr lang="ru-RU"/>
          </a:p>
        </p:txBody>
      </p:sp>
      <p:sp>
        <p:nvSpPr>
          <p:cNvPr id="39957" name="Line 21"/>
          <p:cNvSpPr>
            <a:spLocks noChangeShapeType="1"/>
          </p:cNvSpPr>
          <p:nvPr/>
        </p:nvSpPr>
        <p:spPr bwMode="auto">
          <a:xfrm>
            <a:off x="1835696" y="4005064"/>
            <a:ext cx="28733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anchor="ctr"/>
          <a:lstStyle/>
          <a:p>
            <a:endParaRPr lang="ru-RU"/>
          </a:p>
        </p:txBody>
      </p:sp>
    </p:spTree>
  </p:cSld>
  <p:clrMapOvr>
    <a:masterClrMapping/>
  </p:clrMapOvr>
  <p:transition spd="med">
    <p:pull dir="rd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>
          <a:xfrm>
            <a:off x="827584" y="332656"/>
            <a:ext cx="7467600" cy="1143000"/>
          </a:xfrm>
        </p:spPr>
        <p:txBody>
          <a:bodyPr>
            <a:normAutofit fontScale="90000"/>
          </a:bodyPr>
          <a:lstStyle/>
          <a:p>
            <a:r>
              <a:rPr lang="ru-RU" sz="4800" b="1" i="1" dirty="0">
                <a:solidFill>
                  <a:schemeClr val="bg2">
                    <a:lumMod val="50000"/>
                  </a:schemeClr>
                </a:solidFill>
                <a:latin typeface="Monotype Corsiva" pitchFamily="66" charset="0"/>
              </a:rPr>
              <a:t>Закон всемирного тяготения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457200" y="1600200"/>
            <a:ext cx="8218488" cy="4525963"/>
          </a:xfrm>
        </p:spPr>
        <p:txBody>
          <a:bodyPr/>
          <a:lstStyle/>
          <a:p>
            <a:pPr>
              <a:lnSpc>
                <a:spcPct val="90000"/>
              </a:lnSpc>
              <a:buFontTx/>
              <a:buNone/>
            </a:pPr>
            <a:r>
              <a:rPr lang="ru-RU" sz="2800" b="1" dirty="0">
                <a:solidFill>
                  <a:schemeClr val="bg1"/>
                </a:solidFill>
                <a:latin typeface="Monotype Corsiva" pitchFamily="66" charset="0"/>
              </a:rPr>
              <a:t>	</a:t>
            </a:r>
            <a:r>
              <a:rPr lang="ru-RU" sz="2800" b="1" dirty="0">
                <a:solidFill>
                  <a:schemeClr val="accent6">
                    <a:lumMod val="50000"/>
                  </a:schemeClr>
                </a:solidFill>
                <a:latin typeface="Monotype Corsiva" pitchFamily="66" charset="0"/>
              </a:rPr>
              <a:t>На фоне впечатляющих успехов современной физики, гравитация остается самым загадочным природным явлением. Величие гравитации заключается в том, что ей подчиняется все существующее на свете, начиная от самой вселенной и кончая ее составляющими элементами. Впервые наиболее полно это было осознанно великим английским ученым Исааком Ньютоном (1643...1727). В 1687 г. Ньютон опубликовал свой знаменитый труд «Математические начала натуральной философии», раскрывший человечеству впервые теории движения планет и основы гравитации. </a:t>
            </a:r>
          </a:p>
        </p:txBody>
      </p:sp>
    </p:spTree>
  </p:cSld>
  <p:clrMapOvr>
    <a:masterClrMapping/>
  </p:clrMapOvr>
  <p:transition spd="med">
    <p:cover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76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76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76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3300"/>
                            </p:stCondLst>
                            <p:childTnLst>
                              <p:par>
                                <p:cTn id="11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3000"/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50" grpId="0"/>
      <p:bldP spid="27651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9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467544" y="3429000"/>
            <a:ext cx="8229600" cy="2770187"/>
          </a:xfrm>
        </p:spPr>
        <p:txBody>
          <a:bodyPr/>
          <a:lstStyle/>
          <a:p>
            <a:pPr>
              <a:lnSpc>
                <a:spcPct val="80000"/>
              </a:lnSpc>
              <a:buFontTx/>
              <a:buNone/>
            </a:pPr>
            <a:r>
              <a:rPr lang="ru-RU" sz="2800" b="1" dirty="0">
                <a:latin typeface="Monotype Corsiva" pitchFamily="66" charset="0"/>
              </a:rPr>
              <a:t>	Закон всемирного тяготения Ньютона, который стал первым научным законом, действующий во всей Вселенной гласит: каждые две частицы материи притягивают взаимно друг друга, или тяготеют друг другу, с силой, прямо пропорциональной произведению их масс и обратно пропорционально квадрату расстояния между ними.</a:t>
            </a:r>
          </a:p>
          <a:p>
            <a:pPr>
              <a:lnSpc>
                <a:spcPct val="80000"/>
              </a:lnSpc>
              <a:buFontTx/>
              <a:buNone/>
            </a:pPr>
            <a:endParaRPr lang="ru-RU" sz="2800" b="1" dirty="0">
              <a:latin typeface="Monotype Corsiva" pitchFamily="66" charset="0"/>
            </a:endParaRPr>
          </a:p>
        </p:txBody>
      </p:sp>
      <p:sp>
        <p:nvSpPr>
          <p:cNvPr id="34822" name="AutoShape 6"/>
          <p:cNvSpPr>
            <a:spLocks noChangeArrowheads="1"/>
          </p:cNvSpPr>
          <p:nvPr/>
        </p:nvSpPr>
        <p:spPr bwMode="auto">
          <a:xfrm rot="5400000">
            <a:off x="7055892" y="1233141"/>
            <a:ext cx="1223962" cy="719137"/>
          </a:xfrm>
          <a:prstGeom prst="rightArrow">
            <a:avLst>
              <a:gd name="adj1" fmla="val 50000"/>
              <a:gd name="adj2" fmla="val 42550"/>
            </a:avLst>
          </a:prstGeom>
          <a:solidFill>
            <a:schemeClr val="bg2">
              <a:lumMod val="50000"/>
            </a:schemeClr>
          </a:solidFill>
          <a:ln w="9525" algn="ctr">
            <a:solidFill>
              <a:schemeClr val="bg2">
                <a:lumMod val="10000"/>
              </a:schemeClr>
            </a:solidFill>
            <a:miter lim="800000"/>
            <a:headEnd/>
            <a:tailEnd/>
          </a:ln>
          <a:effectLst/>
        </p:spPr>
        <p:txBody>
          <a:bodyPr rot="10800000" vert="eaVert" wrap="none" anchor="ctr"/>
          <a:lstStyle/>
          <a:p>
            <a:pPr algn="ctr"/>
            <a:endParaRPr lang="ru-RU" b="0">
              <a:solidFill>
                <a:schemeClr val="tx1"/>
              </a:solidFill>
            </a:endParaRPr>
          </a:p>
        </p:txBody>
      </p:sp>
      <p:pic>
        <p:nvPicPr>
          <p:cNvPr id="46082" name="Picture 2" descr="C:\Users\lenovo\Desktop\ньютон\лж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1331640" y="476672"/>
            <a:ext cx="2664296" cy="2893138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48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48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48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48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48" presetClass="entr" presetSubtype="0" accel="5000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48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48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48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48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819" grpId="0" build="p" bldLvl="2"/>
      <p:bldP spid="34822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19672" y="-171400"/>
            <a:ext cx="8229600" cy="1143000"/>
          </a:xfrm>
        </p:spPr>
        <p:txBody>
          <a:bodyPr>
            <a:normAutofit/>
          </a:bodyPr>
          <a:lstStyle/>
          <a:p>
            <a:r>
              <a:rPr lang="ru-RU" sz="2800" b="1" dirty="0" smtClean="0">
                <a:solidFill>
                  <a:schemeClr val="bg2">
                    <a:lumMod val="50000"/>
                  </a:schemeClr>
                </a:solidFill>
                <a:latin typeface="Monotype Corsiva" pitchFamily="66" charset="0"/>
              </a:rPr>
              <a:t>История закона всемирного тяготения</a:t>
            </a:r>
            <a:endParaRPr lang="ru-RU" sz="2800" b="1" dirty="0">
              <a:solidFill>
                <a:schemeClr val="bg2">
                  <a:lumMod val="50000"/>
                </a:schemeClr>
              </a:solidFill>
              <a:latin typeface="Monotype Corsiva" pitchFamily="66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3995936" y="836712"/>
            <a:ext cx="5148064" cy="4104455"/>
          </a:xfrm>
        </p:spPr>
        <p:txBody>
          <a:bodyPr>
            <a:normAutofit fontScale="25000" lnSpcReduction="20000"/>
          </a:bodyPr>
          <a:lstStyle/>
          <a:p>
            <a:pPr>
              <a:buNone/>
            </a:pPr>
            <a:r>
              <a:rPr lang="ru-RU" sz="5500" dirty="0" smtClean="0"/>
              <a:t>  </a:t>
            </a:r>
            <a:r>
              <a:rPr lang="ru-RU" sz="8000" dirty="0" smtClean="0"/>
              <a:t>    </a:t>
            </a:r>
            <a:r>
              <a:rPr lang="ru-RU" sz="8000" dirty="0" smtClean="0">
                <a:solidFill>
                  <a:schemeClr val="accent6">
                    <a:lumMod val="50000"/>
                  </a:schemeClr>
                </a:solidFill>
                <a:latin typeface="Monotype Corsiva" pitchFamily="66" charset="0"/>
              </a:rPr>
              <a:t>Закон всемирного тяготения (или просто гравитации) открыл Исаак Ньютон еще в 1667 году. Ньютон сделал это величайшее открытие в науке астрономии и физике, в следствии наблюдений анализов движения планет, а в особенности, луны. О том, как Ньютон открыл этот закон, слагается множество легенд. В конце концов, все фольклористы сошлись на том, что закон был открыт в следствии упавшего на голову Исаака Ньютона, яблока Поскольку эта легенда больше всего подходит к открытию, хотя были и другие правдоподобные легенды за всю историю фольклора.. </a:t>
            </a:r>
          </a:p>
          <a:p>
            <a:endParaRPr lang="ru-RU" dirty="0"/>
          </a:p>
        </p:txBody>
      </p:sp>
      <p:pic>
        <p:nvPicPr>
          <p:cNvPr id="4" name="Рисунок 3" descr="История закона всемирного тяготения">
            <a:hlinkClick r:id="rId3"/>
          </p:cNvPr>
          <p:cNvPicPr/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899592" y="908720"/>
            <a:ext cx="3312368" cy="2808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827584" y="3933056"/>
            <a:ext cx="7632848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chemeClr val="accent6">
                    <a:lumMod val="50000"/>
                  </a:schemeClr>
                </a:solidFill>
                <a:latin typeface="Monotype Corsiva" pitchFamily="66" charset="0"/>
              </a:rPr>
              <a:t> </a:t>
            </a:r>
            <a:r>
              <a:rPr lang="ru-RU" sz="2000" dirty="0" smtClean="0">
                <a:solidFill>
                  <a:schemeClr val="accent6">
                    <a:lumMod val="50000"/>
                  </a:schemeClr>
                </a:solidFill>
                <a:latin typeface="Monotype Corsiva" pitchFamily="66" charset="0"/>
              </a:rPr>
              <a:t>Позже были открыты новые факты о законе всемирного тяготения. Например, то, для чего этот закон справедлив. Этот закон действует на однородные шары, материальные точки, а также на концентрические тела. Сейчас во многих странах мира находят применение этому закону. Например, сейчас с помощью закона всемирного тяготения у ученых есть возможность рассчитать движение спутников, а также других инородных тел в открытом космосе, в частности планет. 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800" decel="100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8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8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8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800" decel="100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692696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sz="4900" b="1" dirty="0" smtClean="0">
                <a:solidFill>
                  <a:schemeClr val="bg2">
                    <a:lumMod val="50000"/>
                  </a:schemeClr>
                </a:solidFill>
                <a:latin typeface="Monotype Corsiva" pitchFamily="66" charset="0"/>
              </a:rPr>
              <a:t>Другие сферы деятельности</a:t>
            </a:r>
            <a:r>
              <a:rPr lang="ru-RU" b="1" dirty="0" smtClean="0"/>
              <a:t/>
            </a:r>
            <a:br>
              <a:rPr lang="ru-RU" b="1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ru-RU" dirty="0" smtClean="0">
                <a:solidFill>
                  <a:schemeClr val="accent6">
                    <a:lumMod val="50000"/>
                  </a:schemeClr>
                </a:solidFill>
                <a:latin typeface="Monotype Corsiva" pitchFamily="66" charset="0"/>
              </a:rPr>
              <a:t>Уточнённая хронология древних царств </a:t>
            </a:r>
          </a:p>
          <a:p>
            <a:r>
              <a:rPr lang="ru-RU" dirty="0" smtClean="0">
                <a:solidFill>
                  <a:schemeClr val="accent6">
                    <a:lumMod val="50000"/>
                  </a:schemeClr>
                </a:solidFill>
                <a:latin typeface="Monotype Corsiva" pitchFamily="66" charset="0"/>
              </a:rPr>
              <a:t>Параллельно с изысканиями, закладывавшими фундамент нынешней научной (физической и математической) традиции, Ньютон много времени отдавал </a:t>
            </a:r>
            <a:r>
              <a:rPr lang="ru-RU" dirty="0" smtClean="0">
                <a:solidFill>
                  <a:schemeClr val="accent6">
                    <a:lumMod val="50000"/>
                  </a:schemeClr>
                </a:solidFill>
                <a:latin typeface="Monotype Corsiva" pitchFamily="66" charset="0"/>
                <a:hlinkClick r:id="rId2"/>
              </a:rPr>
              <a:t>алхимии</a:t>
            </a:r>
            <a:r>
              <a:rPr lang="ru-RU" dirty="0" smtClean="0">
                <a:solidFill>
                  <a:schemeClr val="accent6">
                    <a:lumMod val="50000"/>
                  </a:schemeClr>
                </a:solidFill>
                <a:latin typeface="Monotype Corsiva" pitchFamily="66" charset="0"/>
              </a:rPr>
              <a:t>, а также </a:t>
            </a:r>
            <a:r>
              <a:rPr lang="ru-RU" dirty="0" smtClean="0">
                <a:solidFill>
                  <a:schemeClr val="accent6">
                    <a:lumMod val="50000"/>
                  </a:schemeClr>
                </a:solidFill>
                <a:latin typeface="Monotype Corsiva" pitchFamily="66" charset="0"/>
                <a:hlinkClick r:id="rId3"/>
              </a:rPr>
              <a:t>богословию</a:t>
            </a:r>
            <a:r>
              <a:rPr lang="ru-RU" dirty="0" smtClean="0">
                <a:solidFill>
                  <a:schemeClr val="accent6">
                    <a:lumMod val="50000"/>
                  </a:schemeClr>
                </a:solidFill>
                <a:latin typeface="Monotype Corsiva" pitchFamily="66" charset="0"/>
              </a:rPr>
              <a:t>. Никаких трудов по алхимии он не издавал, и единственным известным результатом этого многолетнего увлечения стало серьёзное отравление Ньютона в </a:t>
            </a:r>
            <a:r>
              <a:rPr lang="ru-RU" dirty="0" smtClean="0">
                <a:solidFill>
                  <a:schemeClr val="accent6">
                    <a:lumMod val="50000"/>
                  </a:schemeClr>
                </a:solidFill>
                <a:latin typeface="Monotype Corsiva" pitchFamily="66" charset="0"/>
                <a:hlinkClick r:id="rId4"/>
              </a:rPr>
              <a:t>1691 году</a:t>
            </a:r>
            <a:r>
              <a:rPr lang="ru-RU" dirty="0" smtClean="0">
                <a:solidFill>
                  <a:schemeClr val="accent6">
                    <a:lumMod val="50000"/>
                  </a:schemeClr>
                </a:solidFill>
                <a:latin typeface="Monotype Corsiva" pitchFamily="66" charset="0"/>
              </a:rPr>
              <a:t>.</a:t>
            </a:r>
          </a:p>
          <a:p>
            <a:r>
              <a:rPr lang="ru-RU" dirty="0" smtClean="0">
                <a:solidFill>
                  <a:schemeClr val="accent6">
                    <a:lumMod val="50000"/>
                  </a:schemeClr>
                </a:solidFill>
                <a:latin typeface="Monotype Corsiva" pitchFamily="66" charset="0"/>
              </a:rPr>
              <a:t>Парадоксально, что Ньютон, много лет трудившийся в Колледже святой Троицы, сам, видимо, в </a:t>
            </a:r>
            <a:r>
              <a:rPr lang="ru-RU" dirty="0" smtClean="0">
                <a:solidFill>
                  <a:schemeClr val="accent6">
                    <a:lumMod val="50000"/>
                  </a:schemeClr>
                </a:solidFill>
                <a:latin typeface="Monotype Corsiva" pitchFamily="66" charset="0"/>
                <a:hlinkClick r:id="rId5"/>
              </a:rPr>
              <a:t>Троицу</a:t>
            </a:r>
            <a:r>
              <a:rPr lang="ru-RU" dirty="0" smtClean="0">
                <a:solidFill>
                  <a:schemeClr val="accent6">
                    <a:lumMod val="50000"/>
                  </a:schemeClr>
                </a:solidFill>
                <a:latin typeface="Monotype Corsiva" pitchFamily="66" charset="0"/>
              </a:rPr>
              <a:t> не верил. Исследователи его богословских работ, такие как Л. Мор, считают, что религиозные взгляды Ньютона были близки к </a:t>
            </a:r>
            <a:r>
              <a:rPr lang="ru-RU" dirty="0" smtClean="0">
                <a:solidFill>
                  <a:schemeClr val="accent6">
                    <a:lumMod val="50000"/>
                  </a:schemeClr>
                </a:solidFill>
                <a:latin typeface="Monotype Corsiva" pitchFamily="66" charset="0"/>
                <a:hlinkClick r:id="rId6"/>
              </a:rPr>
              <a:t>арианству</a:t>
            </a:r>
            <a:r>
              <a:rPr lang="ru-RU" baseline="30000" dirty="0" smtClean="0">
                <a:solidFill>
                  <a:schemeClr val="accent6">
                    <a:lumMod val="50000"/>
                  </a:schemeClr>
                </a:solidFill>
                <a:latin typeface="Monotype Corsiva" pitchFamily="66" charset="0"/>
                <a:hlinkClick r:id="rId7"/>
              </a:rPr>
              <a:t>[7]</a:t>
            </a:r>
            <a:r>
              <a:rPr lang="ru-RU" dirty="0" smtClean="0">
                <a:solidFill>
                  <a:schemeClr val="accent6">
                    <a:lumMod val="50000"/>
                  </a:schemeClr>
                </a:solidFill>
                <a:latin typeface="Monotype Corsiva" pitchFamily="66" charset="0"/>
              </a:rPr>
              <a:t>. См. статью Ньютона «</a:t>
            </a:r>
            <a:r>
              <a:rPr lang="ru-RU" i="1" dirty="0" smtClean="0">
                <a:solidFill>
                  <a:schemeClr val="accent6">
                    <a:lumMod val="50000"/>
                  </a:schemeClr>
                </a:solidFill>
                <a:latin typeface="Monotype Corsiva" pitchFamily="66" charset="0"/>
                <a:hlinkClick r:id="rId8"/>
              </a:rPr>
              <a:t>Историческое прослеживание двух заметных искажений Священного Писания</a:t>
            </a:r>
            <a:r>
              <a:rPr lang="ru-RU" dirty="0" smtClean="0">
                <a:solidFill>
                  <a:schemeClr val="accent6">
                    <a:lumMod val="50000"/>
                  </a:schemeClr>
                </a:solidFill>
                <a:latin typeface="Monotype Corsiva" pitchFamily="66" charset="0"/>
              </a:rPr>
              <a:t>».</a:t>
            </a:r>
          </a:p>
          <a:p>
            <a:r>
              <a:rPr lang="ru-RU" dirty="0" smtClean="0">
                <a:solidFill>
                  <a:schemeClr val="accent6">
                    <a:lumMod val="50000"/>
                  </a:schemeClr>
                </a:solidFill>
                <a:latin typeface="Monotype Corsiva" pitchFamily="66" charset="0"/>
              </a:rPr>
              <a:t>Ньютон предложил свой вариант библейской </a:t>
            </a:r>
            <a:r>
              <a:rPr lang="ru-RU" dirty="0" smtClean="0">
                <a:solidFill>
                  <a:schemeClr val="accent6">
                    <a:lumMod val="50000"/>
                  </a:schemeClr>
                </a:solidFill>
                <a:latin typeface="Monotype Corsiva" pitchFamily="66" charset="0"/>
                <a:hlinkClick r:id="rId9"/>
              </a:rPr>
              <a:t>хронологии</a:t>
            </a:r>
            <a:r>
              <a:rPr lang="ru-RU" dirty="0" smtClean="0">
                <a:solidFill>
                  <a:schemeClr val="accent6">
                    <a:lumMod val="50000"/>
                  </a:schemeClr>
                </a:solidFill>
                <a:latin typeface="Monotype Corsiva" pitchFamily="66" charset="0"/>
              </a:rPr>
              <a:t>, оставив после себя значительное количество рукописей по данным вопросам. Кроме того, он написал комментарий на </a:t>
            </a:r>
            <a:r>
              <a:rPr lang="ru-RU" dirty="0" smtClean="0">
                <a:solidFill>
                  <a:schemeClr val="accent6">
                    <a:lumMod val="50000"/>
                  </a:schemeClr>
                </a:solidFill>
                <a:latin typeface="Monotype Corsiva" pitchFamily="66" charset="0"/>
                <a:hlinkClick r:id="rId10"/>
              </a:rPr>
              <a:t>Апокалипсис</a:t>
            </a:r>
            <a:r>
              <a:rPr lang="ru-RU" dirty="0" smtClean="0">
                <a:solidFill>
                  <a:schemeClr val="accent6">
                    <a:lumMod val="50000"/>
                  </a:schemeClr>
                </a:solidFill>
                <a:latin typeface="Monotype Corsiva" pitchFamily="66" charset="0"/>
              </a:rPr>
              <a:t>. Теологические рукописи Ньютона ныне хранятся в </a:t>
            </a:r>
            <a:r>
              <a:rPr lang="ru-RU" dirty="0" smtClean="0">
                <a:solidFill>
                  <a:schemeClr val="accent6">
                    <a:lumMod val="50000"/>
                  </a:schemeClr>
                </a:solidFill>
                <a:latin typeface="Monotype Corsiva" pitchFamily="66" charset="0"/>
                <a:hlinkClick r:id="rId11"/>
              </a:rPr>
              <a:t>Иерусалиме</a:t>
            </a:r>
            <a:r>
              <a:rPr lang="ru-RU" dirty="0" smtClean="0">
                <a:solidFill>
                  <a:schemeClr val="accent6">
                    <a:lumMod val="50000"/>
                  </a:schemeClr>
                </a:solidFill>
                <a:latin typeface="Monotype Corsiva" pitchFamily="66" charset="0"/>
              </a:rPr>
              <a:t>, в Национальной Библиотеке.</a:t>
            </a:r>
          </a:p>
          <a:p>
            <a:endParaRPr lang="ru-RU" dirty="0">
              <a:solidFill>
                <a:schemeClr val="accent6">
                  <a:lumMod val="50000"/>
                </a:schemeClr>
              </a:solidFill>
              <a:latin typeface="Monotype Corsiva" pitchFamily="66" charset="0"/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211960" y="1124744"/>
            <a:ext cx="4546848" cy="2376265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i="1" dirty="0" smtClean="0"/>
              <a:t>    </a:t>
            </a:r>
            <a:r>
              <a:rPr lang="ru-RU" sz="2400" i="1" dirty="0" smtClean="0">
                <a:solidFill>
                  <a:schemeClr val="accent6">
                    <a:lumMod val="50000"/>
                  </a:schemeClr>
                </a:solidFill>
                <a:latin typeface="Monotype Corsiva" pitchFamily="66" charset="0"/>
              </a:rPr>
              <a:t>Ньютон с той мудрой умеренностью, которая характерна для всех его рассуждений, отмечает, что у него нет претензий объяснить механизм, </a:t>
            </a:r>
            <a:endParaRPr lang="ru-RU" sz="2400" dirty="0">
              <a:solidFill>
                <a:schemeClr val="accent6">
                  <a:lumMod val="50000"/>
                </a:schemeClr>
              </a:solidFill>
              <a:latin typeface="Monotype Corsiva" pitchFamily="66" charset="0"/>
            </a:endParaRPr>
          </a:p>
        </p:txBody>
      </p:sp>
      <p:pic>
        <p:nvPicPr>
          <p:cNvPr id="49154" name="Picture 2" descr="C:\Users\lenovo\Desktop\ньютон\кн7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827584" y="692696"/>
            <a:ext cx="3456384" cy="2232248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899592" y="3212976"/>
            <a:ext cx="7560840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ru-RU" sz="2400" i="1" dirty="0" smtClean="0">
                <a:solidFill>
                  <a:schemeClr val="accent6">
                    <a:lumMod val="50000"/>
                  </a:schemeClr>
                </a:solidFill>
                <a:latin typeface="Monotype Corsiva" pitchFamily="66" charset="0"/>
              </a:rPr>
              <a:t>посредством которого небесные тела действуют друг на друга. Определить форму зависимости их взаимного действия от их относительного положения — это был великий шаг в науке, и Ньютон утверждает, что он сделал этот шаг. Объяснить процесс, посредством которого осуществляется это действие, — совсем иной шаг, и этого шага Ньютон в своих «Началах» и не пытался сделать.</a:t>
            </a:r>
            <a:endParaRPr lang="ru-RU" sz="2400" dirty="0" smtClean="0">
              <a:solidFill>
                <a:schemeClr val="accent6">
                  <a:lumMod val="50000"/>
                </a:schemeClr>
              </a:solidFill>
              <a:latin typeface="Monotype Corsiva" pitchFamily="66" charset="0"/>
            </a:endParaRPr>
          </a:p>
          <a:p>
            <a:r>
              <a:rPr lang="ru-RU" sz="2400" i="1" dirty="0" smtClean="0">
                <a:solidFill>
                  <a:schemeClr val="accent6">
                    <a:lumMod val="50000"/>
                  </a:schemeClr>
                </a:solidFill>
                <a:latin typeface="Monotype Corsiva" pitchFamily="66" charset="0"/>
              </a:rPr>
              <a:t>                                                                             Д. К. Максвелл</a:t>
            </a:r>
            <a:endParaRPr lang="ru-RU" sz="2400" dirty="0" smtClean="0">
              <a:solidFill>
                <a:schemeClr val="accent6">
                  <a:lumMod val="50000"/>
                </a:schemeClr>
              </a:solidFill>
              <a:latin typeface="Monotype Corsiva" pitchFamily="66" charset="0"/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u="sng" dirty="0" smtClean="0">
                <a:solidFill>
                  <a:schemeClr val="bg2">
                    <a:lumMod val="50000"/>
                  </a:schemeClr>
                </a:solidFill>
                <a:latin typeface="Monotype Corsiva" pitchFamily="66" charset="0"/>
              </a:rPr>
              <a:t>Исаак </a:t>
            </a:r>
            <a:r>
              <a:rPr lang="ru-RU" b="1" u="sng" dirty="0" smtClean="0">
                <a:solidFill>
                  <a:schemeClr val="bg2">
                    <a:lumMod val="50000"/>
                  </a:schemeClr>
                </a:solidFill>
                <a:latin typeface="Monotype Corsiva" pitchFamily="66" charset="0"/>
              </a:rPr>
              <a:t>Ньютон</a:t>
            </a:r>
            <a:endParaRPr lang="ru-RU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5" name="Содержимое 5"/>
          <p:cNvSpPr>
            <a:spLocks noGrp="1"/>
          </p:cNvSpPr>
          <p:nvPr>
            <p:ph sz="quarter" idx="1"/>
          </p:nvPr>
        </p:nvSpPr>
        <p:spPr>
          <a:xfrm>
            <a:off x="4427984" y="1412776"/>
            <a:ext cx="4258816" cy="4525963"/>
          </a:xfrm>
        </p:spPr>
        <p:txBody>
          <a:bodyPr>
            <a:normAutofit fontScale="25000" lnSpcReduction="20000"/>
          </a:bodyPr>
          <a:lstStyle/>
          <a:p>
            <a:pPr>
              <a:lnSpc>
                <a:spcPct val="80000"/>
              </a:lnSpc>
              <a:buNone/>
            </a:pPr>
            <a:r>
              <a:rPr lang="ru-RU" sz="10400" dirty="0" smtClean="0">
                <a:solidFill>
                  <a:schemeClr val="accent6">
                    <a:lumMod val="50000"/>
                  </a:schemeClr>
                </a:solidFill>
                <a:latin typeface="Monotype Corsiva" pitchFamily="66" charset="0"/>
              </a:rPr>
              <a:t>     Родился 25 декабря 1642 г.</a:t>
            </a:r>
            <a:br>
              <a:rPr lang="ru-RU" sz="10400" dirty="0" smtClean="0">
                <a:solidFill>
                  <a:schemeClr val="accent6">
                    <a:lumMod val="50000"/>
                  </a:schemeClr>
                </a:solidFill>
                <a:latin typeface="Monotype Corsiva" pitchFamily="66" charset="0"/>
              </a:rPr>
            </a:br>
            <a:r>
              <a:rPr lang="ru-RU" sz="10400" dirty="0" smtClean="0">
                <a:solidFill>
                  <a:schemeClr val="accent6">
                    <a:lumMod val="50000"/>
                  </a:schemeClr>
                </a:solidFill>
                <a:latin typeface="Monotype Corsiva" pitchFamily="66" charset="0"/>
              </a:rPr>
              <a:t>    Умер 20 марта 1727 года	</a:t>
            </a:r>
          </a:p>
          <a:p>
            <a:pPr>
              <a:lnSpc>
                <a:spcPct val="80000"/>
              </a:lnSpc>
              <a:buNone/>
            </a:pPr>
            <a:r>
              <a:rPr lang="ru-RU" sz="10400" dirty="0" smtClean="0">
                <a:solidFill>
                  <a:schemeClr val="accent6">
                    <a:lumMod val="50000"/>
                  </a:schemeClr>
                </a:solidFill>
                <a:latin typeface="Monotype Corsiva" pitchFamily="66" charset="0"/>
              </a:rPr>
              <a:t>     Исаак Ньютон - английский физик и математик, создатель теоретических основ механики и астрономии. Он открыл закон всемирного тяготения, разработал (наряду с Г. Лейбницем) дифференциальное и интегральное исчисления, изобрел зеркальный телескоп и был автором важнейших экспериментальных работ по оптике. Ньютона по праву считают создателем "классической физики".</a:t>
            </a:r>
          </a:p>
          <a:p>
            <a:endParaRPr lang="ru-RU" sz="5500" dirty="0" smtClean="0"/>
          </a:p>
        </p:txBody>
      </p:sp>
      <p:pic>
        <p:nvPicPr>
          <p:cNvPr id="44034" name="Picture 2" descr="C:\Users\lenovo\Desktop\ньютон\ег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899592" y="1412776"/>
            <a:ext cx="3297597" cy="4104456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440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1" dur="1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 uiExpand="1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50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0"/>
            <a:ext cx="8229600" cy="1125538"/>
          </a:xfrm>
        </p:spPr>
        <p:txBody>
          <a:bodyPr/>
          <a:lstStyle/>
          <a:p>
            <a:r>
              <a:rPr lang="ru-RU" sz="4800" b="1" dirty="0">
                <a:solidFill>
                  <a:schemeClr val="bg2">
                    <a:lumMod val="50000"/>
                  </a:schemeClr>
                </a:solidFill>
                <a:latin typeface="Monotype Corsiva" pitchFamily="66" charset="0"/>
              </a:rPr>
              <a:t>Последние годы Ньютона</a:t>
            </a:r>
          </a:p>
        </p:txBody>
      </p:sp>
      <p:sp>
        <p:nvSpPr>
          <p:cNvPr id="130051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467544" y="1125538"/>
            <a:ext cx="8280920" cy="5399087"/>
          </a:xfrm>
        </p:spPr>
        <p:txBody>
          <a:bodyPr/>
          <a:lstStyle/>
          <a:p>
            <a:pPr>
              <a:lnSpc>
                <a:spcPct val="80000"/>
              </a:lnSpc>
              <a:buFontTx/>
              <a:buNone/>
            </a:pPr>
            <a:r>
              <a:rPr lang="ru-RU" sz="2800" dirty="0"/>
              <a:t>		</a:t>
            </a:r>
            <a:r>
              <a:rPr lang="ru-RU" sz="2800" b="1" dirty="0">
                <a:solidFill>
                  <a:schemeClr val="accent6">
                    <a:lumMod val="50000"/>
                  </a:schemeClr>
                </a:solidFill>
                <a:latin typeface="Monotype Corsiva" pitchFamily="66" charset="0"/>
              </a:rPr>
              <a:t>В свои последние годы он много времени проводил с </a:t>
            </a:r>
            <a:r>
              <a:rPr lang="ru-RU" sz="2800" b="1" dirty="0" err="1">
                <a:solidFill>
                  <a:schemeClr val="accent6">
                    <a:lumMod val="50000"/>
                  </a:schemeClr>
                </a:solidFill>
                <a:latin typeface="Monotype Corsiva" pitchFamily="66" charset="0"/>
              </a:rPr>
              <a:t>Китти</a:t>
            </a:r>
            <a:r>
              <a:rPr lang="ru-RU" sz="2800" b="1" dirty="0">
                <a:solidFill>
                  <a:schemeClr val="accent6">
                    <a:lumMod val="50000"/>
                  </a:schemeClr>
                </a:solidFill>
                <a:latin typeface="Monotype Corsiva" pitchFamily="66" charset="0"/>
              </a:rPr>
              <a:t>, своей внучатой племянницей, играл с ней в своем кабинете. </a:t>
            </a:r>
            <a:r>
              <a:rPr lang="ru-RU" sz="2800" b="1" dirty="0" err="1">
                <a:solidFill>
                  <a:schemeClr val="accent6">
                    <a:lumMod val="50000"/>
                  </a:schemeClr>
                </a:solidFill>
                <a:latin typeface="Monotype Corsiva" pitchFamily="66" charset="0"/>
              </a:rPr>
              <a:t>Китти</a:t>
            </a:r>
            <a:r>
              <a:rPr lang="ru-RU" sz="2800" b="1" dirty="0">
                <a:solidFill>
                  <a:schemeClr val="accent6">
                    <a:lumMod val="50000"/>
                  </a:schemeClr>
                </a:solidFill>
                <a:latin typeface="Monotype Corsiva" pitchFamily="66" charset="0"/>
              </a:rPr>
              <a:t> через полвека вспоминала о Ньютоне как о приветливом старичке, читавшем без очков маленькими буковками и любившем детскую компанию.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ru-RU" sz="2800" b="1" dirty="0">
                <a:solidFill>
                  <a:schemeClr val="accent6">
                    <a:lumMod val="50000"/>
                  </a:schemeClr>
                </a:solidFill>
                <a:latin typeface="Monotype Corsiva" pitchFamily="66" charset="0"/>
              </a:rPr>
              <a:t>		Ньютон был одним из тех немногих людей, кто раз и навсегда разграничил понятия личного счастья и цели в жизни. Последнее для него значило служить высшему разуму, идее фундаментальной науки и в какой то степени обществу, забывая, таким образом, о себе. Человек, который на многие века утвердил в физике царство точного эксперимента и бескомпромиссность формул, конец жизни отдал самой голословной, самой ненаучной науке – теологии.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ru-RU" sz="2800" b="1" dirty="0">
                <a:solidFill>
                  <a:schemeClr val="accent6">
                    <a:lumMod val="50000"/>
                  </a:schemeClr>
                </a:solidFill>
                <a:latin typeface="Monotype Corsiva" pitchFamily="66" charset="0"/>
              </a:rPr>
              <a:t>		Так угас великий разум...</a:t>
            </a: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1484784"/>
            <a:ext cx="9073008" cy="1143000"/>
          </a:xfrm>
        </p:spPr>
        <p:txBody>
          <a:bodyPr>
            <a:noAutofit/>
          </a:bodyPr>
          <a:lstStyle/>
          <a:p>
            <a:r>
              <a:rPr lang="ru-RU" sz="2400" dirty="0" smtClean="0">
                <a:solidFill>
                  <a:schemeClr val="bg2">
                    <a:lumMod val="50000"/>
                  </a:schemeClr>
                </a:solidFill>
                <a:latin typeface="Monotype Corsiva" pitchFamily="66" charset="0"/>
              </a:rPr>
              <a:t>Ньютон умер в 1727 г. в </a:t>
            </a:r>
            <a:r>
              <a:rPr lang="ru-RU" sz="2400" dirty="0" err="1" smtClean="0">
                <a:solidFill>
                  <a:schemeClr val="bg2">
                    <a:lumMod val="50000"/>
                  </a:schemeClr>
                </a:solidFill>
                <a:latin typeface="Monotype Corsiva" pitchFamily="66" charset="0"/>
              </a:rPr>
              <a:t>Кенсингтоне</a:t>
            </a:r>
            <a:r>
              <a:rPr lang="ru-RU" sz="2400" dirty="0" smtClean="0">
                <a:solidFill>
                  <a:schemeClr val="bg2">
                    <a:lumMod val="50000"/>
                  </a:schemeClr>
                </a:solidFill>
                <a:latin typeface="Monotype Corsiva" pitchFamily="66" charset="0"/>
              </a:rPr>
              <a:t> и был похоронен в английском национальном пантеоне - Вестминстерском аббатстве. На его могиле высечено: </a:t>
            </a:r>
            <a:r>
              <a:rPr lang="ru-RU" sz="2400" dirty="0" smtClean="0">
                <a:solidFill>
                  <a:srgbClr val="FF0000"/>
                </a:solidFill>
                <a:latin typeface="Monotype Corsiva" pitchFamily="66" charset="0"/>
              </a:rPr>
              <a:t/>
            </a:r>
            <a:br>
              <a:rPr lang="ru-RU" sz="2400" dirty="0" smtClean="0">
                <a:solidFill>
                  <a:srgbClr val="FF0000"/>
                </a:solidFill>
                <a:latin typeface="Monotype Corsiva" pitchFamily="66" charset="0"/>
              </a:rPr>
            </a:br>
            <a:endParaRPr lang="ru-RU" sz="2400" dirty="0">
              <a:solidFill>
                <a:srgbClr val="FF0000"/>
              </a:solidFill>
              <a:latin typeface="Monotype Corsiva" pitchFamily="66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395536" y="2204864"/>
            <a:ext cx="4042792" cy="4525963"/>
          </a:xfrm>
        </p:spPr>
        <p:txBody>
          <a:bodyPr>
            <a:normAutofit fontScale="62500" lnSpcReduction="20000"/>
          </a:bodyPr>
          <a:lstStyle/>
          <a:p>
            <a:pPr algn="ctr">
              <a:buNone/>
            </a:pPr>
            <a:r>
              <a:rPr lang="ru-RU" dirty="0" smtClean="0">
                <a:solidFill>
                  <a:schemeClr val="accent6">
                    <a:lumMod val="50000"/>
                  </a:schemeClr>
                </a:solidFill>
                <a:latin typeface="Monotype Corsiva" pitchFamily="66" charset="0"/>
              </a:rPr>
              <a:t>            "Здесь покоится </a:t>
            </a:r>
            <a:br>
              <a:rPr lang="ru-RU" dirty="0" smtClean="0">
                <a:solidFill>
                  <a:schemeClr val="accent6">
                    <a:lumMod val="50000"/>
                  </a:schemeClr>
                </a:solidFill>
                <a:latin typeface="Monotype Corsiva" pitchFamily="66" charset="0"/>
              </a:rPr>
            </a:br>
            <a:r>
              <a:rPr lang="ru-RU" dirty="0" smtClean="0">
                <a:solidFill>
                  <a:schemeClr val="accent6">
                    <a:lumMod val="50000"/>
                  </a:schemeClr>
                </a:solidFill>
                <a:latin typeface="Monotype Corsiva" pitchFamily="66" charset="0"/>
              </a:rPr>
              <a:t>Сэр Исаак Ньютон</a:t>
            </a:r>
            <a:br>
              <a:rPr lang="ru-RU" dirty="0" smtClean="0">
                <a:solidFill>
                  <a:schemeClr val="accent6">
                    <a:lumMod val="50000"/>
                  </a:schemeClr>
                </a:solidFill>
                <a:latin typeface="Monotype Corsiva" pitchFamily="66" charset="0"/>
              </a:rPr>
            </a:br>
            <a:r>
              <a:rPr lang="ru-RU" dirty="0" smtClean="0">
                <a:solidFill>
                  <a:schemeClr val="accent6">
                    <a:lumMod val="50000"/>
                  </a:schemeClr>
                </a:solidFill>
                <a:latin typeface="Monotype Corsiva" pitchFamily="66" charset="0"/>
              </a:rPr>
              <a:t>Который почти божественной силой своего ума</a:t>
            </a:r>
            <a:br>
              <a:rPr lang="ru-RU" dirty="0" smtClean="0">
                <a:solidFill>
                  <a:schemeClr val="accent6">
                    <a:lumMod val="50000"/>
                  </a:schemeClr>
                </a:solidFill>
                <a:latin typeface="Monotype Corsiva" pitchFamily="66" charset="0"/>
              </a:rPr>
            </a:br>
            <a:r>
              <a:rPr lang="ru-RU" dirty="0" smtClean="0">
                <a:solidFill>
                  <a:schemeClr val="accent6">
                    <a:lumMod val="50000"/>
                  </a:schemeClr>
                </a:solidFill>
                <a:latin typeface="Monotype Corsiva" pitchFamily="66" charset="0"/>
              </a:rPr>
              <a:t>Впервые объяснил</a:t>
            </a:r>
            <a:br>
              <a:rPr lang="ru-RU" dirty="0" smtClean="0">
                <a:solidFill>
                  <a:schemeClr val="accent6">
                    <a:lumMod val="50000"/>
                  </a:schemeClr>
                </a:solidFill>
                <a:latin typeface="Monotype Corsiva" pitchFamily="66" charset="0"/>
              </a:rPr>
            </a:br>
            <a:r>
              <a:rPr lang="ru-RU" dirty="0" smtClean="0">
                <a:solidFill>
                  <a:schemeClr val="accent6">
                    <a:lumMod val="50000"/>
                  </a:schemeClr>
                </a:solidFill>
                <a:latin typeface="Monotype Corsiva" pitchFamily="66" charset="0"/>
              </a:rPr>
              <a:t>С помощью своего математического метода</a:t>
            </a:r>
            <a:br>
              <a:rPr lang="ru-RU" dirty="0" smtClean="0">
                <a:solidFill>
                  <a:schemeClr val="accent6">
                    <a:lumMod val="50000"/>
                  </a:schemeClr>
                </a:solidFill>
                <a:latin typeface="Monotype Corsiva" pitchFamily="66" charset="0"/>
              </a:rPr>
            </a:br>
            <a:r>
              <a:rPr lang="ru-RU" dirty="0" smtClean="0">
                <a:solidFill>
                  <a:schemeClr val="accent6">
                    <a:lumMod val="50000"/>
                  </a:schemeClr>
                </a:solidFill>
                <a:latin typeface="Monotype Corsiva" pitchFamily="66" charset="0"/>
              </a:rPr>
              <a:t>Движения и формы планет,</a:t>
            </a:r>
            <a:br>
              <a:rPr lang="ru-RU" dirty="0" smtClean="0">
                <a:solidFill>
                  <a:schemeClr val="accent6">
                    <a:lumMod val="50000"/>
                  </a:schemeClr>
                </a:solidFill>
                <a:latin typeface="Monotype Corsiva" pitchFamily="66" charset="0"/>
              </a:rPr>
            </a:br>
            <a:r>
              <a:rPr lang="ru-RU" dirty="0" smtClean="0">
                <a:solidFill>
                  <a:schemeClr val="accent6">
                    <a:lumMod val="50000"/>
                  </a:schemeClr>
                </a:solidFill>
                <a:latin typeface="Monotype Corsiva" pitchFamily="66" charset="0"/>
              </a:rPr>
              <a:t>Пути комет, приливы и отливы океана.</a:t>
            </a:r>
            <a:br>
              <a:rPr lang="ru-RU" dirty="0" smtClean="0">
                <a:solidFill>
                  <a:schemeClr val="accent6">
                    <a:lumMod val="50000"/>
                  </a:schemeClr>
                </a:solidFill>
                <a:latin typeface="Monotype Corsiva" pitchFamily="66" charset="0"/>
              </a:rPr>
            </a:br>
            <a:r>
              <a:rPr lang="ru-RU" dirty="0" smtClean="0">
                <a:solidFill>
                  <a:schemeClr val="accent6">
                    <a:lumMod val="50000"/>
                  </a:schemeClr>
                </a:solidFill>
                <a:latin typeface="Monotype Corsiva" pitchFamily="66" charset="0"/>
              </a:rPr>
              <a:t>Он первый исследовал разнообразие световых лучей</a:t>
            </a:r>
            <a:br>
              <a:rPr lang="ru-RU" dirty="0" smtClean="0">
                <a:solidFill>
                  <a:schemeClr val="accent6">
                    <a:lumMod val="50000"/>
                  </a:schemeClr>
                </a:solidFill>
                <a:latin typeface="Monotype Corsiva" pitchFamily="66" charset="0"/>
              </a:rPr>
            </a:br>
            <a:r>
              <a:rPr lang="ru-RU" dirty="0" smtClean="0">
                <a:solidFill>
                  <a:schemeClr val="accent6">
                    <a:lumMod val="50000"/>
                  </a:schemeClr>
                </a:solidFill>
                <a:latin typeface="Monotype Corsiva" pitchFamily="66" charset="0"/>
              </a:rPr>
              <a:t>И проистекающие отсюда особенности цветов, </a:t>
            </a:r>
            <a:br>
              <a:rPr lang="ru-RU" dirty="0" smtClean="0">
                <a:solidFill>
                  <a:schemeClr val="accent6">
                    <a:lumMod val="50000"/>
                  </a:schemeClr>
                </a:solidFill>
                <a:latin typeface="Monotype Corsiva" pitchFamily="66" charset="0"/>
              </a:rPr>
            </a:br>
            <a:r>
              <a:rPr lang="ru-RU" dirty="0" smtClean="0">
                <a:solidFill>
                  <a:schemeClr val="accent6">
                    <a:lumMod val="50000"/>
                  </a:schemeClr>
                </a:solidFill>
                <a:latin typeface="Monotype Corsiva" pitchFamily="66" charset="0"/>
              </a:rPr>
              <a:t>Каких до того времени никто даже не подозревал.</a:t>
            </a:r>
            <a:br>
              <a:rPr lang="ru-RU" dirty="0" smtClean="0">
                <a:solidFill>
                  <a:schemeClr val="accent6">
                    <a:lumMod val="50000"/>
                  </a:schemeClr>
                </a:solidFill>
                <a:latin typeface="Monotype Corsiva" pitchFamily="66" charset="0"/>
              </a:rPr>
            </a:br>
            <a:r>
              <a:rPr lang="ru-RU" dirty="0" smtClean="0">
                <a:solidFill>
                  <a:schemeClr val="accent6">
                    <a:lumMod val="50000"/>
                  </a:schemeClr>
                </a:solidFill>
                <a:latin typeface="Monotype Corsiva" pitchFamily="66" charset="0"/>
              </a:rPr>
              <a:t>Прилежный, проницательный и верный истолкователь</a:t>
            </a:r>
            <a:br>
              <a:rPr lang="ru-RU" dirty="0" smtClean="0">
                <a:solidFill>
                  <a:schemeClr val="accent6">
                    <a:lumMod val="50000"/>
                  </a:schemeClr>
                </a:solidFill>
                <a:latin typeface="Monotype Corsiva" pitchFamily="66" charset="0"/>
              </a:rPr>
            </a:br>
            <a:r>
              <a:rPr lang="ru-RU" dirty="0" smtClean="0">
                <a:solidFill>
                  <a:schemeClr val="accent6">
                    <a:lumMod val="50000"/>
                  </a:schemeClr>
                </a:solidFill>
                <a:latin typeface="Monotype Corsiva" pitchFamily="66" charset="0"/>
              </a:rPr>
              <a:t>Природы, древностей и священного писания,</a:t>
            </a:r>
            <a:br>
              <a:rPr lang="ru-RU" dirty="0" smtClean="0">
                <a:solidFill>
                  <a:schemeClr val="accent6">
                    <a:lumMod val="50000"/>
                  </a:schemeClr>
                </a:solidFill>
                <a:latin typeface="Monotype Corsiva" pitchFamily="66" charset="0"/>
              </a:rPr>
            </a:br>
            <a:r>
              <a:rPr lang="ru-RU" dirty="0" smtClean="0">
                <a:solidFill>
                  <a:schemeClr val="accent6">
                    <a:lumMod val="50000"/>
                  </a:schemeClr>
                </a:solidFill>
                <a:latin typeface="Monotype Corsiva" pitchFamily="66" charset="0"/>
              </a:rPr>
              <a:t>Он прославил в своем учении Всемогущего Творца.</a:t>
            </a:r>
            <a:br>
              <a:rPr lang="ru-RU" dirty="0" smtClean="0">
                <a:solidFill>
                  <a:schemeClr val="accent6">
                    <a:lumMod val="50000"/>
                  </a:schemeClr>
                </a:solidFill>
                <a:latin typeface="Monotype Corsiva" pitchFamily="66" charset="0"/>
              </a:rPr>
            </a:br>
            <a:r>
              <a:rPr lang="ru-RU" dirty="0" smtClean="0">
                <a:solidFill>
                  <a:schemeClr val="accent6">
                    <a:lumMod val="50000"/>
                  </a:schemeClr>
                </a:solidFill>
                <a:latin typeface="Monotype Corsiva" pitchFamily="66" charset="0"/>
              </a:rPr>
              <a:t>Требуемую Евангелием простоту он доказал своей жизнью.</a:t>
            </a:r>
            <a:br>
              <a:rPr lang="ru-RU" dirty="0" smtClean="0">
                <a:solidFill>
                  <a:schemeClr val="accent6">
                    <a:lumMod val="50000"/>
                  </a:schemeClr>
                </a:solidFill>
                <a:latin typeface="Monotype Corsiva" pitchFamily="66" charset="0"/>
              </a:rPr>
            </a:br>
            <a:r>
              <a:rPr lang="ru-RU" dirty="0" smtClean="0">
                <a:solidFill>
                  <a:schemeClr val="accent6">
                    <a:lumMod val="50000"/>
                  </a:schemeClr>
                </a:solidFill>
                <a:latin typeface="Monotype Corsiva" pitchFamily="66" charset="0"/>
              </a:rPr>
              <a:t>Пусть смертные радуются, что в их среде</a:t>
            </a:r>
            <a:br>
              <a:rPr lang="ru-RU" dirty="0" smtClean="0">
                <a:solidFill>
                  <a:schemeClr val="accent6">
                    <a:lumMod val="50000"/>
                  </a:schemeClr>
                </a:solidFill>
                <a:latin typeface="Monotype Corsiva" pitchFamily="66" charset="0"/>
              </a:rPr>
            </a:br>
            <a:r>
              <a:rPr lang="ru-RU" dirty="0" smtClean="0">
                <a:solidFill>
                  <a:schemeClr val="accent6">
                    <a:lumMod val="50000"/>
                  </a:schemeClr>
                </a:solidFill>
                <a:latin typeface="Monotype Corsiva" pitchFamily="66" charset="0"/>
              </a:rPr>
              <a:t>Жило такое украшение человеческого рода.</a:t>
            </a:r>
            <a:br>
              <a:rPr lang="ru-RU" dirty="0" smtClean="0">
                <a:solidFill>
                  <a:schemeClr val="accent6">
                    <a:lumMod val="50000"/>
                  </a:schemeClr>
                </a:solidFill>
                <a:latin typeface="Monotype Corsiva" pitchFamily="66" charset="0"/>
              </a:rPr>
            </a:br>
            <a:r>
              <a:rPr lang="ru-RU" dirty="0" smtClean="0">
                <a:solidFill>
                  <a:schemeClr val="accent6">
                    <a:lumMod val="50000"/>
                  </a:schemeClr>
                </a:solidFill>
                <a:latin typeface="Monotype Corsiva" pitchFamily="66" charset="0"/>
              </a:rPr>
              <a:t>Родился 25 декабря 1642 г.</a:t>
            </a:r>
            <a:br>
              <a:rPr lang="ru-RU" dirty="0" smtClean="0">
                <a:solidFill>
                  <a:schemeClr val="accent6">
                    <a:lumMod val="50000"/>
                  </a:schemeClr>
                </a:solidFill>
                <a:latin typeface="Monotype Corsiva" pitchFamily="66" charset="0"/>
              </a:rPr>
            </a:br>
            <a:r>
              <a:rPr lang="ru-RU" dirty="0" smtClean="0">
                <a:solidFill>
                  <a:schemeClr val="accent6">
                    <a:lumMod val="50000"/>
                  </a:schemeClr>
                </a:solidFill>
                <a:latin typeface="Monotype Corsiva" pitchFamily="66" charset="0"/>
              </a:rPr>
              <a:t>Умер 20 марта 1727 года</a:t>
            </a:r>
            <a:endParaRPr lang="ru-RU" dirty="0">
              <a:solidFill>
                <a:schemeClr val="accent6">
                  <a:lumMod val="50000"/>
                </a:schemeClr>
              </a:solidFill>
              <a:latin typeface="Monotype Corsiva" pitchFamily="66" charset="0"/>
            </a:endParaRPr>
          </a:p>
        </p:txBody>
      </p:sp>
      <p:pic>
        <p:nvPicPr>
          <p:cNvPr id="48130" name="Picture 2" descr="C:\Users\lenovo\Desktop\ньютон\newton04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4932040" y="2204864"/>
            <a:ext cx="3096344" cy="4130757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3059832" y="332656"/>
            <a:ext cx="3600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Смерть</a:t>
            </a:r>
            <a:endParaRPr lang="ru-RU" sz="3600" dirty="0">
              <a:solidFill>
                <a:schemeClr val="accent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4" name="Rectangle 2"/>
          <p:cNvSpPr>
            <a:spLocks noGrp="1" noChangeArrowheads="1"/>
          </p:cNvSpPr>
          <p:nvPr>
            <p:ph type="title"/>
          </p:nvPr>
        </p:nvSpPr>
        <p:spPr>
          <a:xfrm>
            <a:off x="2771800" y="332656"/>
            <a:ext cx="5050904" cy="1143000"/>
          </a:xfrm>
        </p:spPr>
        <p:txBody>
          <a:bodyPr>
            <a:normAutofit/>
          </a:bodyPr>
          <a:lstStyle/>
          <a:p>
            <a:r>
              <a:rPr lang="ru-RU" sz="4800" b="1" dirty="0">
                <a:solidFill>
                  <a:schemeClr val="bg2">
                    <a:lumMod val="50000"/>
                  </a:schemeClr>
                </a:solidFill>
                <a:latin typeface="Monotype Corsiva" pitchFamily="66" charset="0"/>
              </a:rPr>
              <a:t>Заключение</a:t>
            </a:r>
          </a:p>
        </p:txBody>
      </p:sp>
      <p:sp>
        <p:nvSpPr>
          <p:cNvPr id="131075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755576" y="4149080"/>
            <a:ext cx="7704856" cy="2349500"/>
          </a:xfrm>
        </p:spPr>
        <p:txBody>
          <a:bodyPr>
            <a:normAutofit/>
          </a:bodyPr>
          <a:lstStyle/>
          <a:p>
            <a:pPr algn="ctr">
              <a:buFontTx/>
              <a:buNone/>
            </a:pPr>
            <a:r>
              <a:rPr lang="ru-RU" sz="2400" dirty="0" smtClean="0">
                <a:solidFill>
                  <a:srgbClr val="FF0000"/>
                </a:solidFill>
                <a:latin typeface="Monotype Corsiva" pitchFamily="66" charset="0"/>
              </a:rPr>
              <a:t>           Ньютон </a:t>
            </a:r>
            <a:r>
              <a:rPr lang="ru-RU" sz="2400" dirty="0">
                <a:solidFill>
                  <a:srgbClr val="FF0000"/>
                </a:solidFill>
                <a:latin typeface="Monotype Corsiva" pitchFamily="66" charset="0"/>
              </a:rPr>
              <a:t>как никто другой оставил след в науке. Можно сказать, что последующее развитие естествознания во многом шло, либо опираясь на Ньютона, либо в споре с Ньютоном: до двадцатого века – больше опираясь, в двадцатом веке – больше споря. </a:t>
            </a:r>
          </a:p>
        </p:txBody>
      </p:sp>
      <p:pic>
        <p:nvPicPr>
          <p:cNvPr id="50178" name="Picture 2" descr="C:\Users\lenovo\Desktop\ньютон\n-t-1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 rot="20462710">
            <a:off x="844019" y="822233"/>
            <a:ext cx="2314138" cy="3125903"/>
          </a:xfrm>
          <a:prstGeom prst="rect">
            <a:avLst/>
          </a:prstGeom>
          <a:noFill/>
        </p:spPr>
      </p:pic>
      <p:pic>
        <p:nvPicPr>
          <p:cNvPr id="50179" name="Picture 3" descr="C:\Users\lenovo\Desktop\ньютон\images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 rot="991114">
            <a:off x="5964762" y="870336"/>
            <a:ext cx="2195083" cy="3024336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8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1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1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31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31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860"/>
                            </p:stCondLst>
                            <p:childTnLst>
                              <p:par>
                                <p:cTn id="12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31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31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31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1074" grpId="0"/>
      <p:bldP spid="131075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89" name="Picture 1" descr="C:\Users\lenovo\Desktop\ньютон\Manor2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899592" y="1124744"/>
            <a:ext cx="2880320" cy="2304256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2411760" y="332656"/>
            <a:ext cx="41044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u="sng" dirty="0" smtClean="0">
                <a:solidFill>
                  <a:schemeClr val="bg2">
                    <a:lumMod val="50000"/>
                  </a:schemeClr>
                </a:solidFill>
                <a:latin typeface="Monotype Corsiva" pitchFamily="66" charset="0"/>
              </a:rPr>
              <a:t>Детство </a:t>
            </a:r>
            <a:r>
              <a:rPr lang="ru-RU" sz="2800" b="1" u="sng" dirty="0" err="1" smtClean="0">
                <a:solidFill>
                  <a:schemeClr val="bg2">
                    <a:lumMod val="50000"/>
                  </a:schemeClr>
                </a:solidFill>
                <a:latin typeface="Monotype Corsiva" pitchFamily="66" charset="0"/>
              </a:rPr>
              <a:t>Иссака</a:t>
            </a:r>
            <a:r>
              <a:rPr lang="ru-RU" sz="2800" b="1" u="sng" dirty="0" smtClean="0">
                <a:solidFill>
                  <a:schemeClr val="bg2">
                    <a:lumMod val="50000"/>
                  </a:schemeClr>
                </a:solidFill>
                <a:latin typeface="Monotype Corsiva" pitchFamily="66" charset="0"/>
              </a:rPr>
              <a:t> Ньютона</a:t>
            </a:r>
            <a:endParaRPr lang="ru-RU" sz="2800" b="1" u="sng" dirty="0">
              <a:solidFill>
                <a:schemeClr val="bg2">
                  <a:lumMod val="50000"/>
                </a:schemeClr>
              </a:solidFill>
              <a:latin typeface="Monotype Corsiva" pitchFamily="66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3923928" y="764704"/>
            <a:ext cx="4536504" cy="29700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700" dirty="0" smtClean="0">
                <a:solidFill>
                  <a:schemeClr val="accent6">
                    <a:lumMod val="50000"/>
                  </a:schemeClr>
                </a:solidFill>
                <a:latin typeface="Monotype Corsiva" pitchFamily="66" charset="0"/>
              </a:rPr>
              <a:t>Исаак Ньютон стал известен только в зрелом возрасте, а в детстве он был таким же задорным мальчишкой, как и все другие дети. Хотя, конечно же, он отличался от них безумной любовью к книгам и конструированию, но не больше того.</a:t>
            </a:r>
            <a:br>
              <a:rPr lang="ru-RU" sz="1700" dirty="0" smtClean="0">
                <a:solidFill>
                  <a:schemeClr val="accent6">
                    <a:lumMod val="50000"/>
                  </a:schemeClr>
                </a:solidFill>
                <a:latin typeface="Monotype Corsiva" pitchFamily="66" charset="0"/>
              </a:rPr>
            </a:br>
            <a:r>
              <a:rPr lang="ru-RU" sz="1700" dirty="0" smtClean="0">
                <a:solidFill>
                  <a:schemeClr val="accent6">
                    <a:lumMod val="50000"/>
                  </a:schemeClr>
                </a:solidFill>
                <a:latin typeface="Monotype Corsiva" pitchFamily="66" charset="0"/>
              </a:rPr>
              <a:t>Отцом Ньютона был мелкий фермер. Его родиной была деревня </a:t>
            </a:r>
            <a:r>
              <a:rPr lang="ru-RU" sz="1700" dirty="0" err="1" smtClean="0">
                <a:solidFill>
                  <a:schemeClr val="accent6">
                    <a:lumMod val="50000"/>
                  </a:schemeClr>
                </a:solidFill>
                <a:latin typeface="Monotype Corsiva" pitchFamily="66" charset="0"/>
              </a:rPr>
              <a:t>Вулсторп</a:t>
            </a:r>
            <a:r>
              <a:rPr lang="ru-RU" sz="1700" dirty="0" smtClean="0">
                <a:solidFill>
                  <a:schemeClr val="accent6">
                    <a:lumMod val="50000"/>
                  </a:schemeClr>
                </a:solidFill>
                <a:latin typeface="Monotype Corsiva" pitchFamily="66" charset="0"/>
              </a:rPr>
              <a:t>. Сейчас, в доме, в котором родился Исаак Ньютон в деревне </a:t>
            </a:r>
            <a:r>
              <a:rPr lang="ru-RU" sz="1700" dirty="0" err="1" smtClean="0">
                <a:solidFill>
                  <a:schemeClr val="accent6">
                    <a:lumMod val="50000"/>
                  </a:schemeClr>
                </a:solidFill>
                <a:latin typeface="Monotype Corsiva" pitchFamily="66" charset="0"/>
              </a:rPr>
              <a:t>Вулсторп</a:t>
            </a:r>
            <a:r>
              <a:rPr lang="ru-RU" sz="1700" dirty="0" smtClean="0">
                <a:solidFill>
                  <a:schemeClr val="accent6">
                    <a:lumMod val="50000"/>
                  </a:schemeClr>
                </a:solidFill>
                <a:latin typeface="Monotype Corsiva" pitchFamily="66" charset="0"/>
              </a:rPr>
              <a:t> находится музей, посвященный этому великому ученому. В детстве Исаак был очень болезненным и слабым, из-за того, что родился преждевременно. </a:t>
            </a:r>
            <a:endParaRPr lang="ru-RU" sz="170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827584" y="3645024"/>
            <a:ext cx="7560840" cy="22929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chemeClr val="accent6">
                    <a:lumMod val="50000"/>
                  </a:schemeClr>
                </a:solidFill>
                <a:latin typeface="Monotype Corsiva" pitchFamily="66" charset="0"/>
              </a:rPr>
              <a:t>Но не смотря на свою болезненность, ученый прожил более восьмидесяти лет. До рождения сына, отец Исаака так и </a:t>
            </a:r>
            <a:r>
              <a:rPr lang="ru-RU" dirty="0" err="1" smtClean="0">
                <a:solidFill>
                  <a:schemeClr val="accent6">
                    <a:lumMod val="50000"/>
                  </a:schemeClr>
                </a:solidFill>
                <a:latin typeface="Monotype Corsiva" pitchFamily="66" charset="0"/>
              </a:rPr>
              <a:t>недожил</a:t>
            </a:r>
            <a:r>
              <a:rPr lang="ru-RU" dirty="0" smtClean="0">
                <a:solidFill>
                  <a:schemeClr val="accent6">
                    <a:lumMod val="50000"/>
                  </a:schemeClr>
                </a:solidFill>
                <a:latin typeface="Monotype Corsiva" pitchFamily="66" charset="0"/>
              </a:rPr>
              <a:t>, что оставило огромный печальный отпечаток на душевном состоянии мальчика, но вскоре, мать снова вышла замуж. Позже она родила трех детей от него, и поэтому Исааку уделялось все меньше и меньше внимания, но это не мешало расти его внутреннему "я" и таланту.</a:t>
            </a:r>
            <a:br>
              <a:rPr lang="ru-RU" dirty="0" smtClean="0">
                <a:solidFill>
                  <a:schemeClr val="accent6">
                    <a:lumMod val="50000"/>
                  </a:schemeClr>
                </a:solidFill>
                <a:latin typeface="Monotype Corsiva" pitchFamily="66" charset="0"/>
              </a:rPr>
            </a:br>
            <a:r>
              <a:rPr lang="ru-RU" dirty="0" smtClean="0">
                <a:solidFill>
                  <a:schemeClr val="accent6">
                    <a:lumMod val="50000"/>
                  </a:schemeClr>
                </a:solidFill>
                <a:latin typeface="Monotype Corsiva" pitchFamily="66" charset="0"/>
              </a:rPr>
              <a:t>В восемь лет Ньютона отдали в школу, которая была расположена сравнительно недалеко - в соседней деревне </a:t>
            </a:r>
            <a:r>
              <a:rPr lang="ru-RU" dirty="0" err="1" smtClean="0">
                <a:solidFill>
                  <a:schemeClr val="accent6">
                    <a:lumMod val="50000"/>
                  </a:schemeClr>
                </a:solidFill>
                <a:latin typeface="Monotype Corsiva" pitchFamily="66" charset="0"/>
              </a:rPr>
              <a:t>Грэнтем</a:t>
            </a:r>
            <a:r>
              <a:rPr lang="ru-RU" dirty="0" smtClean="0">
                <a:solidFill>
                  <a:schemeClr val="accent6">
                    <a:lumMod val="50000"/>
                  </a:schemeClr>
                </a:solidFill>
                <a:latin typeface="Monotype Corsiva" pitchFamily="66" charset="0"/>
              </a:rPr>
              <a:t>. Там он жил в доме аптекаря. Кларк (сам аптекарь) отзывался о Ньютоне, как о необычайно спокойном человеке. 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0" dur="1" fill="hold"/>
                                        <p:tgtEl>
                                          <p:spTgt spid="12289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39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500"/>
                            </p:stCondLst>
                            <p:childTnLst>
                              <p:par>
                                <p:cTn id="19" presetID="39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35696" y="980728"/>
            <a:ext cx="8229600" cy="576064"/>
          </a:xfrm>
        </p:spPr>
        <p:txBody>
          <a:bodyPr>
            <a:normAutofit fontScale="90000"/>
          </a:bodyPr>
          <a:lstStyle/>
          <a:p>
            <a:r>
              <a:rPr lang="ru-RU" b="1" i="1" dirty="0" smtClean="0">
                <a:solidFill>
                  <a:schemeClr val="bg2">
                    <a:lumMod val="50000"/>
                  </a:schemeClr>
                </a:solidFill>
                <a:latin typeface="Monotype Corsiva" pitchFamily="66" charset="0"/>
              </a:rPr>
              <a:t>Детство Ньютона</a:t>
            </a:r>
            <a:r>
              <a:rPr lang="ru-RU" dirty="0" smtClean="0">
                <a:solidFill>
                  <a:schemeClr val="bg2">
                    <a:lumMod val="50000"/>
                  </a:schemeClr>
                </a:solidFill>
              </a:rPr>
              <a:t/>
            </a:r>
            <a:br>
              <a:rPr lang="ru-RU" dirty="0" smtClean="0">
                <a:solidFill>
                  <a:schemeClr val="bg2">
                    <a:lumMod val="50000"/>
                  </a:schemeClr>
                </a:solidFill>
              </a:rPr>
            </a:br>
            <a:endParaRPr lang="ru-RU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quarter" idx="1"/>
          </p:nvPr>
        </p:nvSpPr>
        <p:spPr>
          <a:xfrm>
            <a:off x="539552" y="1988840"/>
            <a:ext cx="8229600" cy="4525963"/>
          </a:xfrm>
        </p:spPr>
        <p:txBody>
          <a:bodyPr/>
          <a:lstStyle/>
          <a:p>
            <a:pPr>
              <a:buNone/>
            </a:pPr>
            <a:r>
              <a:rPr lang="ru-RU" sz="2800" dirty="0" smtClean="0">
                <a:latin typeface="Monotype Corsiva" pitchFamily="66" charset="0"/>
              </a:rPr>
              <a:t>   </a:t>
            </a:r>
            <a:endParaRPr lang="ru-RU" dirty="0"/>
          </a:p>
        </p:txBody>
      </p:sp>
      <p:sp>
        <p:nvSpPr>
          <p:cNvPr id="43010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7" name="Picture 4" descr="http://www.ega-math.narod.ru/Bell/IMGS/School1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611560" y="1844823"/>
            <a:ext cx="2326413" cy="1512169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611560" y="3356992"/>
            <a:ext cx="25922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>
                <a:latin typeface="Monotype Corsiva" pitchFamily="66" charset="0"/>
              </a:rPr>
              <a:t>Школа в </a:t>
            </a:r>
            <a:r>
              <a:rPr lang="ru-RU" sz="1600" dirty="0" err="1" smtClean="0">
                <a:latin typeface="Monotype Corsiva" pitchFamily="66" charset="0"/>
              </a:rPr>
              <a:t>Грэнтэме</a:t>
            </a:r>
            <a:r>
              <a:rPr lang="ru-RU" sz="1600" dirty="0" smtClean="0">
                <a:latin typeface="Monotype Corsiva" pitchFamily="66" charset="0"/>
              </a:rPr>
              <a:t>, </a:t>
            </a:r>
            <a:r>
              <a:rPr lang="ru-RU" sz="1600" dirty="0" err="1" smtClean="0">
                <a:latin typeface="Monotype Corsiva" pitchFamily="66" charset="0"/>
              </a:rPr>
              <a:t>в</a:t>
            </a:r>
            <a:r>
              <a:rPr lang="ru-RU" sz="1600" dirty="0" smtClean="0">
                <a:latin typeface="Monotype Corsiva" pitchFamily="66" charset="0"/>
              </a:rPr>
              <a:t> которой учился Ньютон</a:t>
            </a:r>
            <a:endParaRPr lang="ru-RU" sz="1600" dirty="0">
              <a:latin typeface="Monotype Corsiva" pitchFamily="66" charset="0"/>
            </a:endParaRPr>
          </a:p>
        </p:txBody>
      </p:sp>
      <p:pic>
        <p:nvPicPr>
          <p:cNvPr id="9" name="Picture 6" descr="http://www.ega-math.narod.ru/Bell/IMGS/School2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611560" y="4005064"/>
            <a:ext cx="2301773" cy="1668786"/>
          </a:xfrm>
          <a:prstGeom prst="rect">
            <a:avLst/>
          </a:prstGeom>
          <a:noFill/>
        </p:spPr>
      </p:pic>
      <p:sp>
        <p:nvSpPr>
          <p:cNvPr id="10" name="Прямоугольник 9"/>
          <p:cNvSpPr/>
          <p:nvPr/>
        </p:nvSpPr>
        <p:spPr>
          <a:xfrm>
            <a:off x="467544" y="5805264"/>
            <a:ext cx="263084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>
                <a:latin typeface="Monotype Corsiva" pitchFamily="66" charset="0"/>
              </a:rPr>
              <a:t>Класс в </a:t>
            </a:r>
            <a:r>
              <a:rPr lang="ru-RU" dirty="0" err="1" smtClean="0">
                <a:latin typeface="Monotype Corsiva" pitchFamily="66" charset="0"/>
              </a:rPr>
              <a:t>грэнтэмской</a:t>
            </a:r>
            <a:r>
              <a:rPr lang="ru-RU" dirty="0" smtClean="0">
                <a:latin typeface="Monotype Corsiva" pitchFamily="66" charset="0"/>
              </a:rPr>
              <a:t> школе </a:t>
            </a:r>
            <a:endParaRPr lang="ru-RU" dirty="0">
              <a:latin typeface="Monotype Corsiva" pitchFamily="66" charset="0"/>
            </a:endParaRPr>
          </a:p>
        </p:txBody>
      </p:sp>
      <p:sp>
        <p:nvSpPr>
          <p:cNvPr id="11" name="Содержимое 2"/>
          <p:cNvSpPr txBox="1">
            <a:spLocks/>
          </p:cNvSpPr>
          <p:nvPr/>
        </p:nvSpPr>
        <p:spPr>
          <a:xfrm>
            <a:off x="2915816" y="1988840"/>
            <a:ext cx="5770984" cy="4680520"/>
          </a:xfrm>
          <a:prstGeom prst="rect">
            <a:avLst/>
          </a:prstGeom>
        </p:spPr>
        <p:txBody>
          <a:bodyPr vert="horz" lIns="91440" tIns="45720" rIns="91440" bIns="45720" rtlCol="0">
            <a:normAutofit fontScale="55000" lnSpcReduction="20000"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Monotype Corsiva" pitchFamily="66" charset="0"/>
                <a:ea typeface="+mn-ea"/>
                <a:cs typeface="+mn-cs"/>
              </a:rPr>
              <a:t>       В 1655 году 12-летнего Ньютона отдали учиться в расположенную неподалёку школу в </a:t>
            </a:r>
            <a:r>
              <a:rPr kumimoji="0" lang="ru-RU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Monotype Corsiva" pitchFamily="66" charset="0"/>
                <a:ea typeface="+mn-ea"/>
                <a:cs typeface="+mn-cs"/>
                <a:hlinkClick r:id="rId4" tooltip="Грэнтем"/>
              </a:rPr>
              <a:t>Грэнтеме</a:t>
            </a: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Monotype Corsiva" pitchFamily="66" charset="0"/>
                <a:ea typeface="+mn-ea"/>
                <a:cs typeface="+mn-cs"/>
              </a:rPr>
              <a:t>, где он жил в доме аптекаря Кларка. Вскоре мальчик показал незаурядные способности, однако в </a:t>
            </a: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Monotype Corsiva" pitchFamily="66" charset="0"/>
                <a:ea typeface="+mn-ea"/>
                <a:cs typeface="+mn-cs"/>
                <a:hlinkClick r:id="rId5" tooltip="1659 год"/>
              </a:rPr>
              <a:t>1659 году</a:t>
            </a: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Monotype Corsiva" pitchFamily="66" charset="0"/>
                <a:ea typeface="+mn-ea"/>
                <a:cs typeface="+mn-cs"/>
              </a:rPr>
              <a:t> мать Анна вернула его в поместье и попыталась возложить на 16-летнего сына часть дел по управлению хозяйством. Попытка не имела успеха — Исаак предпочитал всем другим занятиям чтение книг, стихосложение и особенно конструирование различных механизмов. В это время к Анне обратился Стокс, школьный учитель Ньютона, и начал уговаривать её продолжить обучение необычайно одарённого сына; к этой просьбе присоединились дядя Уильям и </a:t>
            </a:r>
            <a:r>
              <a:rPr kumimoji="0" lang="ru-RU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Monotype Corsiva" pitchFamily="66" charset="0"/>
                <a:ea typeface="+mn-ea"/>
                <a:cs typeface="+mn-cs"/>
              </a:rPr>
              <a:t>грэнтемский</a:t>
            </a: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Monotype Corsiva" pitchFamily="66" charset="0"/>
                <a:ea typeface="+mn-ea"/>
                <a:cs typeface="+mn-cs"/>
              </a:rPr>
              <a:t> знакомый Исаака (родственник аптекаря Кларка) </a:t>
            </a:r>
            <a:r>
              <a:rPr kumimoji="0" lang="ru-RU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Monotype Corsiva" pitchFamily="66" charset="0"/>
                <a:ea typeface="+mn-ea"/>
                <a:cs typeface="+mn-cs"/>
              </a:rPr>
              <a:t>Хэмфри</a:t>
            </a: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Monotype Corsiva" pitchFamily="66" charset="0"/>
                <a:ea typeface="+mn-ea"/>
                <a:cs typeface="+mn-cs"/>
              </a:rPr>
              <a:t> </a:t>
            </a:r>
            <a:r>
              <a:rPr kumimoji="0" lang="ru-RU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Monotype Corsiva" pitchFamily="66" charset="0"/>
                <a:ea typeface="+mn-ea"/>
                <a:cs typeface="+mn-cs"/>
              </a:rPr>
              <a:t>Бабингтон</a:t>
            </a: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Monotype Corsiva" pitchFamily="66" charset="0"/>
                <a:ea typeface="+mn-ea"/>
                <a:cs typeface="+mn-cs"/>
              </a:rPr>
              <a:t>, член </a:t>
            </a: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Monotype Corsiva" pitchFamily="66" charset="0"/>
                <a:ea typeface="+mn-ea"/>
                <a:cs typeface="+mn-cs"/>
                <a:hlinkClick r:id="rId6" tooltip="Кембридж"/>
              </a:rPr>
              <a:t>Кембриджского</a:t>
            </a: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Monotype Corsiva" pitchFamily="66" charset="0"/>
                <a:ea typeface="+mn-ea"/>
                <a:cs typeface="+mn-cs"/>
              </a:rPr>
              <a:t> </a:t>
            </a: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Monotype Corsiva" pitchFamily="66" charset="0"/>
                <a:ea typeface="+mn-ea"/>
                <a:cs typeface="+mn-cs"/>
                <a:hlinkClick r:id="rId7" tooltip="Тринити Колледж (Кембридж)"/>
              </a:rPr>
              <a:t>Тринити-колледжа</a:t>
            </a: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Monotype Corsiva" pitchFamily="66" charset="0"/>
                <a:ea typeface="+mn-ea"/>
                <a:cs typeface="+mn-cs"/>
              </a:rPr>
              <a:t>. Объединёнными усилиями они, в конце концов, добились своего. В 1661 году Ньютон успешно окончил школу и отправился продолжать образование в </a:t>
            </a: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Monotype Corsiva" pitchFamily="66" charset="0"/>
                <a:ea typeface="+mn-ea"/>
                <a:cs typeface="+mn-cs"/>
                <a:hlinkClick r:id="rId8" tooltip="Кембриджский университет"/>
              </a:rPr>
              <a:t>Кембриджский университет</a:t>
            </a: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Monotype Corsiva" pitchFamily="66" charset="0"/>
                <a:ea typeface="+mn-ea"/>
                <a:cs typeface="+mn-cs"/>
              </a:rPr>
              <a:t>.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sz="3600" dirty="0" smtClean="0">
                <a:solidFill>
                  <a:schemeClr val="bg2">
                    <a:lumMod val="50000"/>
                  </a:schemeClr>
                </a:solidFill>
                <a:latin typeface="Monotype Corsiva" pitchFamily="66" charset="0"/>
              </a:rPr>
              <a:t>Обучение Ньютона в </a:t>
            </a:r>
            <a:r>
              <a:rPr lang="ru-RU" sz="3600" dirty="0" err="1" smtClean="0">
                <a:solidFill>
                  <a:schemeClr val="bg2">
                    <a:lumMod val="50000"/>
                  </a:schemeClr>
                </a:solidFill>
                <a:latin typeface="Monotype Corsiva" pitchFamily="66" charset="0"/>
              </a:rPr>
              <a:t>тринити</a:t>
            </a:r>
            <a:r>
              <a:rPr lang="ru-RU" sz="3600" dirty="0" smtClean="0">
                <a:solidFill>
                  <a:schemeClr val="bg2">
                    <a:lumMod val="50000"/>
                  </a:schemeClr>
                </a:solidFill>
                <a:latin typeface="Monotype Corsiva" pitchFamily="66" charset="0"/>
              </a:rPr>
              <a:t>- колледже</a:t>
            </a:r>
            <a:endParaRPr lang="ru-RU" sz="3600" dirty="0">
              <a:solidFill>
                <a:schemeClr val="bg2">
                  <a:lumMod val="50000"/>
                </a:schemeClr>
              </a:solidFill>
              <a:latin typeface="Monotype Corsiva" pitchFamily="66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3923928" y="1196752"/>
            <a:ext cx="4464496" cy="4968552"/>
          </a:xfrm>
        </p:spPr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ru-RU" dirty="0" smtClean="0">
                <a:solidFill>
                  <a:schemeClr val="accent6">
                    <a:lumMod val="50000"/>
                  </a:schemeClr>
                </a:solidFill>
                <a:latin typeface="Monotype Corsiva" pitchFamily="66" charset="0"/>
              </a:rPr>
              <a:t>        Самые яркие моменты в жизни Исаака Ньютона происходят во время его обучения в Тринити-колледже.</a:t>
            </a:r>
          </a:p>
          <a:p>
            <a:pPr>
              <a:buNone/>
            </a:pPr>
            <a:r>
              <a:rPr lang="ru-RU" dirty="0" smtClean="0">
                <a:solidFill>
                  <a:schemeClr val="accent6">
                    <a:lumMod val="50000"/>
                  </a:schemeClr>
                </a:solidFill>
                <a:latin typeface="Monotype Corsiva" pitchFamily="66" charset="0"/>
              </a:rPr>
              <a:t>        В июне </a:t>
            </a:r>
            <a:r>
              <a:rPr lang="ru-RU" dirty="0" smtClean="0">
                <a:solidFill>
                  <a:schemeClr val="accent6">
                    <a:lumMod val="50000"/>
                  </a:schemeClr>
                </a:solidFill>
                <a:latin typeface="Monotype Corsiva" pitchFamily="66" charset="0"/>
                <a:hlinkClick r:id="rId2" tooltip="1661 год"/>
              </a:rPr>
              <a:t>1661 года</a:t>
            </a:r>
            <a:r>
              <a:rPr lang="ru-RU" dirty="0" smtClean="0">
                <a:solidFill>
                  <a:schemeClr val="accent6">
                    <a:lumMod val="50000"/>
                  </a:schemeClr>
                </a:solidFill>
                <a:latin typeface="Monotype Corsiva" pitchFamily="66" charset="0"/>
              </a:rPr>
              <a:t> 18-летний Ньютон приехал в </a:t>
            </a:r>
            <a:r>
              <a:rPr lang="ru-RU" dirty="0" smtClean="0">
                <a:solidFill>
                  <a:schemeClr val="accent6">
                    <a:lumMod val="50000"/>
                  </a:schemeClr>
                </a:solidFill>
                <a:latin typeface="Monotype Corsiva" pitchFamily="66" charset="0"/>
                <a:hlinkClick r:id="rId3" tooltip="Кембридж"/>
              </a:rPr>
              <a:t>Кембридж</a:t>
            </a:r>
            <a:r>
              <a:rPr lang="ru-RU" dirty="0" smtClean="0">
                <a:solidFill>
                  <a:schemeClr val="accent6">
                    <a:lumMod val="50000"/>
                  </a:schemeClr>
                </a:solidFill>
                <a:latin typeface="Monotype Corsiva" pitchFamily="66" charset="0"/>
              </a:rPr>
              <a:t>. Согласно уставу, ему устроили экзамен на знание латинского языка, после чего сообщили, что он принят в </a:t>
            </a:r>
            <a:r>
              <a:rPr lang="ru-RU" dirty="0" smtClean="0">
                <a:solidFill>
                  <a:schemeClr val="accent6">
                    <a:lumMod val="50000"/>
                  </a:schemeClr>
                </a:solidFill>
                <a:latin typeface="Monotype Corsiva" pitchFamily="66" charset="0"/>
                <a:hlinkClick r:id="rId4" tooltip="Тринити Колледж (Кембридж)"/>
              </a:rPr>
              <a:t>Тринити-колледж</a:t>
            </a:r>
            <a:r>
              <a:rPr lang="ru-RU" dirty="0" smtClean="0">
                <a:solidFill>
                  <a:schemeClr val="accent6">
                    <a:lumMod val="50000"/>
                  </a:schemeClr>
                </a:solidFill>
                <a:latin typeface="Monotype Corsiva" pitchFamily="66" charset="0"/>
              </a:rPr>
              <a:t> (Колледж святой Троицы) Кембриджского университета. С этим учебным заведением связаны более 30 лет жизни Ньютона.</a:t>
            </a:r>
          </a:p>
          <a:p>
            <a:pPr>
              <a:buNone/>
            </a:pPr>
            <a:r>
              <a:rPr lang="ru-RU" dirty="0" smtClean="0">
                <a:solidFill>
                  <a:schemeClr val="accent6">
                    <a:lumMod val="50000"/>
                  </a:schemeClr>
                </a:solidFill>
                <a:latin typeface="Monotype Corsiva" pitchFamily="66" charset="0"/>
              </a:rPr>
              <a:t>        Всего в Тринити-колледже проживало 400 человек, включая студентов, слуг и 20 нищих, которым по уставу колледж обязан был выдавать подаяние. Учебный процесс находился в плачевном состоянии.</a:t>
            </a:r>
          </a:p>
          <a:p>
            <a:pPr>
              <a:buNone/>
            </a:pPr>
            <a:r>
              <a:rPr lang="ru-RU" dirty="0" smtClean="0">
                <a:solidFill>
                  <a:schemeClr val="accent6">
                    <a:lumMod val="50000"/>
                  </a:schemeClr>
                </a:solidFill>
                <a:latin typeface="Monotype Corsiva" pitchFamily="66" charset="0"/>
              </a:rPr>
              <a:t>        В апреле </a:t>
            </a:r>
            <a:r>
              <a:rPr lang="ru-RU" dirty="0" smtClean="0">
                <a:solidFill>
                  <a:schemeClr val="accent6">
                    <a:lumMod val="50000"/>
                  </a:schemeClr>
                </a:solidFill>
                <a:latin typeface="Monotype Corsiva" pitchFamily="66" charset="0"/>
                <a:hlinkClick r:id="rId5" tooltip="1664 год"/>
              </a:rPr>
              <a:t>1664 года</a:t>
            </a:r>
            <a:r>
              <a:rPr lang="ru-RU" dirty="0" smtClean="0">
                <a:solidFill>
                  <a:schemeClr val="accent6">
                    <a:lumMod val="50000"/>
                  </a:schemeClr>
                </a:solidFill>
                <a:latin typeface="Monotype Corsiva" pitchFamily="66" charset="0"/>
              </a:rPr>
              <a:t> Ньютон, сдав экзамены, перешёл в более высокую студенческую категорию что дало ему право на стипендию и продолжение обучения в колледже.</a:t>
            </a:r>
            <a:endParaRPr lang="ru-RU" dirty="0">
              <a:solidFill>
                <a:schemeClr val="accent6">
                  <a:lumMod val="50000"/>
                </a:schemeClr>
              </a:solidFill>
              <a:latin typeface="Monotype Corsiva" pitchFamily="66" charset="0"/>
            </a:endParaRPr>
          </a:p>
        </p:txBody>
      </p:sp>
      <p:pic>
        <p:nvPicPr>
          <p:cNvPr id="4" name="Picture 2" descr="&amp;Fcy;&amp;acy;&amp;jcy;&amp;lcy;:Cam trinity clock tower.jpg"/>
          <p:cNvPicPr>
            <a:picLocks noChangeAspect="1" noChangeArrowheads="1"/>
          </p:cNvPicPr>
          <p:nvPr/>
        </p:nvPicPr>
        <p:blipFill>
          <a:blip r:embed="rId6" cstate="screen"/>
          <a:srcRect/>
          <a:stretch>
            <a:fillRect/>
          </a:stretch>
        </p:blipFill>
        <p:spPr bwMode="auto">
          <a:xfrm>
            <a:off x="755576" y="1268760"/>
            <a:ext cx="3384376" cy="432048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539552" y="5589240"/>
            <a:ext cx="319991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Monotype Corsiva" pitchFamily="66" charset="0"/>
              </a:rPr>
              <a:t>Тринити-колледж, часовая башня</a:t>
            </a:r>
            <a:endParaRPr lang="ru-RU" dirty="0">
              <a:solidFill>
                <a:schemeClr val="tx1">
                  <a:lumMod val="95000"/>
                  <a:lumOff val="5000"/>
                </a:schemeClr>
              </a:solidFill>
              <a:latin typeface="Monotype Corsiva" pitchFamily="66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5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3" dur="2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4" dur="2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9" dur="1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3" dur="1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7" dur="1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1" dur="1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539552" y="5085184"/>
            <a:ext cx="8229600" cy="1501627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Monotype Corsiva" pitchFamily="66" charset="0"/>
              </a:rPr>
              <a:t>Ворота Тринити-колледжа. Акварель начала XIX века </a:t>
            </a:r>
          </a:p>
          <a:p>
            <a:pPr algn="ctr">
              <a:buNone/>
            </a:pPr>
            <a:r>
              <a:rPr lang="ru-RU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Monotype Corsiva" pitchFamily="66" charset="0"/>
              </a:rPr>
              <a:t>[и фотография наших дней]</a:t>
            </a:r>
            <a:endParaRPr lang="ru-RU" sz="2400" dirty="0">
              <a:solidFill>
                <a:schemeClr val="tx1">
                  <a:lumMod val="95000"/>
                  <a:lumOff val="5000"/>
                </a:schemeClr>
              </a:solidFill>
              <a:latin typeface="Monotype Corsiva" pitchFamily="66" charset="0"/>
            </a:endParaRPr>
          </a:p>
        </p:txBody>
      </p:sp>
      <p:pic>
        <p:nvPicPr>
          <p:cNvPr id="8193" name="Picture 1" descr="C:\Users\lenovo\Desktop\ньютон\Trinity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899592" y="1052736"/>
            <a:ext cx="3532708" cy="3888432"/>
          </a:xfrm>
          <a:prstGeom prst="rect">
            <a:avLst/>
          </a:prstGeom>
          <a:noFill/>
        </p:spPr>
      </p:pic>
      <p:pic>
        <p:nvPicPr>
          <p:cNvPr id="8194" name="Picture 2" descr="C:\Users\lenovo\Desktop\ньютон\Trinity2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4716016" y="1052736"/>
            <a:ext cx="3456384" cy="3888432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81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81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81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2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"/>
          <p:cNvSpPr>
            <a:spLocks noGrp="1" noChangeArrowheads="1"/>
          </p:cNvSpPr>
          <p:nvPr>
            <p:ph type="title"/>
          </p:nvPr>
        </p:nvSpPr>
        <p:spPr>
          <a:xfrm>
            <a:off x="467544" y="-171400"/>
            <a:ext cx="8435280" cy="1143000"/>
          </a:xfrm>
        </p:spPr>
        <p:txBody>
          <a:bodyPr>
            <a:normAutofit fontScale="90000"/>
          </a:bodyPr>
          <a:lstStyle/>
          <a:p>
            <a:r>
              <a:rPr lang="ru-RU" sz="4800" b="1" dirty="0">
                <a:solidFill>
                  <a:schemeClr val="bg2">
                    <a:lumMod val="50000"/>
                  </a:schemeClr>
                </a:solidFill>
                <a:latin typeface="Monotype Corsiva" pitchFamily="66" charset="0"/>
              </a:rPr>
              <a:t>Расцвет творчества Ньютона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468313" y="3500438"/>
            <a:ext cx="8229600" cy="3086100"/>
          </a:xfrm>
        </p:spPr>
        <p:txBody>
          <a:bodyPr>
            <a:normAutofit fontScale="55000" lnSpcReduction="20000"/>
          </a:bodyPr>
          <a:lstStyle/>
          <a:p>
            <a:pPr>
              <a:buNone/>
            </a:pPr>
            <a:r>
              <a:rPr lang="ru-RU" sz="3600" dirty="0">
                <a:solidFill>
                  <a:schemeClr val="tx1">
                    <a:lumMod val="85000"/>
                    <a:lumOff val="15000"/>
                  </a:schemeClr>
                </a:solidFill>
                <a:latin typeface="Monotype Corsiva" pitchFamily="66" charset="0"/>
              </a:rPr>
              <a:t>	</a:t>
            </a:r>
            <a:r>
              <a:rPr lang="ru-RU" sz="3600" dirty="0">
                <a:solidFill>
                  <a:schemeClr val="accent6">
                    <a:lumMod val="50000"/>
                  </a:schemeClr>
                </a:solidFill>
                <a:latin typeface="Monotype Corsiva" pitchFamily="66" charset="0"/>
              </a:rPr>
              <a:t>С 1661 по 1665 год Ньютон учился в Кембриджском университете</a:t>
            </a:r>
            <a:r>
              <a:rPr lang="ru-RU" sz="3600" dirty="0" smtClean="0">
                <a:solidFill>
                  <a:schemeClr val="accent6">
                    <a:lumMod val="50000"/>
                  </a:schemeClr>
                </a:solidFill>
                <a:latin typeface="Monotype Corsiva" pitchFamily="66" charset="0"/>
              </a:rPr>
              <a:t>. В возрасте 24 лет Ньютон познал самоуважение, увидел свое отличие от других и свое превосходство. Так Ньютон в 1666 году в письме к астроному Галлею сообщил о найденном им законе, управляющем падением тел и движением планет. Однако применив свою формулу к движению Луны, Ньютон вынужден был признать поражение: астрономы фиксировали местонахождение Луны вовсе не там, где следовало ей быть по формуле Ньютона. Он не захотел публиковать свой результат.</a:t>
            </a:r>
          </a:p>
          <a:p>
            <a:pPr>
              <a:buFontTx/>
              <a:buNone/>
            </a:pPr>
            <a:r>
              <a:rPr lang="ru-RU" sz="3600" dirty="0" smtClean="0">
                <a:solidFill>
                  <a:schemeClr val="accent6">
                    <a:lumMod val="50000"/>
                  </a:schemeClr>
                </a:solidFill>
                <a:latin typeface="Monotype Corsiva" pitchFamily="66" charset="0"/>
              </a:rPr>
              <a:t>      </a:t>
            </a:r>
            <a:r>
              <a:rPr lang="ru-RU" sz="3600" dirty="0">
                <a:solidFill>
                  <a:schemeClr val="accent6">
                    <a:lumMod val="50000"/>
                  </a:schemeClr>
                </a:solidFill>
                <a:latin typeface="Monotype Corsiva" pitchFamily="66" charset="0"/>
              </a:rPr>
              <a:t>С 1669 по 1701 год работал в этом университете. В 1695 году был назван смотрителем, а с 1699 года</a:t>
            </a:r>
            <a:r>
              <a:rPr lang="en-US" sz="3600" dirty="0">
                <a:solidFill>
                  <a:schemeClr val="accent6">
                    <a:lumMod val="50000"/>
                  </a:schemeClr>
                </a:solidFill>
                <a:latin typeface="Monotype Corsiva" pitchFamily="66" charset="0"/>
              </a:rPr>
              <a:t> </a:t>
            </a:r>
            <a:r>
              <a:rPr lang="ru-RU" sz="3600" dirty="0">
                <a:solidFill>
                  <a:schemeClr val="accent6">
                    <a:lumMod val="50000"/>
                  </a:schemeClr>
                </a:solidFill>
                <a:latin typeface="Monotype Corsiva" pitchFamily="66" charset="0"/>
              </a:rPr>
              <a:t>- главным директором монетного двора в Лондоне</a:t>
            </a:r>
            <a:r>
              <a:rPr lang="ru-RU" sz="3600" dirty="0">
                <a:solidFill>
                  <a:schemeClr val="bg1"/>
                </a:solidFill>
                <a:latin typeface="Monotype Corsiva" pitchFamily="66" charset="0"/>
              </a:rPr>
              <a:t>. </a:t>
            </a:r>
          </a:p>
        </p:txBody>
      </p:sp>
      <p:pic>
        <p:nvPicPr>
          <p:cNvPr id="47106" name="Picture 2" descr="C:\Users\lenovo\Desktop\фоны\Рисунок1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1619672" y="908720"/>
            <a:ext cx="5832648" cy="2580596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500" accel="50000" fill="hold">
                                          <p:stCondLst>
                                            <p:cond delay="2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500" accel="50000" fill="hold">
                                          <p:stCondLst>
                                            <p:cond delay="2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0"/>
                            </p:stCondLst>
                            <p:childTnLst>
                              <p:par>
                                <p:cTn id="16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3000" fill="hold"/>
                                        <p:tgtEl>
                                          <p:spTgt spid="471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000" fill="hold"/>
                                        <p:tgtEl>
                                          <p:spTgt spid="471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3000" fill="hold"/>
                                        <p:tgtEl>
                                          <p:spTgt spid="471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3000" fill="hold"/>
                                        <p:tgtEl>
                                          <p:spTgt spid="471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8000"/>
                            </p:stCondLst>
                            <p:childTnLst>
                              <p:par>
                                <p:cTn id="23" presetID="39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0" fill="hold"/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0" fill="hold"/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0" fill="hold"/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0" fill="hold"/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3000"/>
                            </p:stCondLst>
                            <p:childTnLst>
                              <p:par>
                                <p:cTn id="30" presetID="39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0" fill="hold"/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0" fill="hold"/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0" fill="hold"/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0" fill="hold"/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7171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217024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000" b="1" i="1" dirty="0">
                <a:solidFill>
                  <a:schemeClr val="bg2">
                    <a:lumMod val="50000"/>
                  </a:schemeClr>
                </a:solidFill>
                <a:latin typeface="Ravie" pitchFamily="82" charset="0"/>
              </a:rPr>
              <a:t>Президент Лондонского королевского общества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395536" y="3429000"/>
            <a:ext cx="8229600" cy="3068637"/>
          </a:xfrm>
        </p:spPr>
        <p:txBody>
          <a:bodyPr/>
          <a:lstStyle/>
          <a:p>
            <a:pPr>
              <a:buFontTx/>
              <a:buNone/>
            </a:pPr>
            <a:r>
              <a:rPr lang="ru-RU" sz="2400" b="1" dirty="0">
                <a:solidFill>
                  <a:srgbClr val="FFCCFF"/>
                </a:solidFill>
                <a:latin typeface="Monotype Corsiva" pitchFamily="66" charset="0"/>
              </a:rPr>
              <a:t>	</a:t>
            </a:r>
            <a:r>
              <a:rPr lang="ru-RU" sz="2400" b="1" dirty="0">
                <a:solidFill>
                  <a:schemeClr val="bg1"/>
                </a:solidFill>
                <a:latin typeface="Monotype Corsiva" pitchFamily="66" charset="0"/>
              </a:rPr>
              <a:t>Позднее, в 1703 г., он стал президентом Лондонского королевского общества. В 1695 г. ученый был назначен на должность смотрителя Монетного двора. Этому, очевидно, способствовало то, что он изучал свойства металлов. Ньютону было поручено руководить перечеканкой всей английской монеты. </a:t>
            </a:r>
            <a:br>
              <a:rPr lang="ru-RU" sz="2400" b="1" dirty="0">
                <a:solidFill>
                  <a:schemeClr val="bg1"/>
                </a:solidFill>
                <a:latin typeface="Monotype Corsiva" pitchFamily="66" charset="0"/>
              </a:rPr>
            </a:br>
            <a:r>
              <a:rPr lang="ru-RU" sz="2400" b="1" dirty="0">
                <a:solidFill>
                  <a:schemeClr val="bg1"/>
                </a:solidFill>
                <a:latin typeface="Monotype Corsiva" pitchFamily="66" charset="0"/>
              </a:rPr>
              <a:t>Ему удалось привести в порядок расстроенное монетное дело Англии, и за это он получил в 1699 г. пожизненное высокооплачиваемое звание директора Монетного двора. </a:t>
            </a:r>
          </a:p>
        </p:txBody>
      </p:sp>
      <p:pic>
        <p:nvPicPr>
          <p:cNvPr id="46082" name="Picture 2" descr="C:\Users\lenovo\Desktop\ньютон\nuton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1475656" y="1052736"/>
            <a:ext cx="6191250" cy="2381250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7" dur="2000"/>
                                        <p:tgtEl>
                                          <p:spTgt spid="184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4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300"/>
                                        <p:tgtEl>
                                          <p:spTgt spid="18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300" fill="hold"/>
                                        <p:tgtEl>
                                          <p:spTgt spid="18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300" fill="hold"/>
                                        <p:tgtEl>
                                          <p:spTgt spid="18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4550"/>
                            </p:stCondLst>
                            <p:childTnLst>
                              <p:par>
                                <p:cTn id="15" presetID="3" presetClass="emph" presetSubtype="2" accel="50000" decel="50000" fill="hold" grpId="1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500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16" dur="1000" fill="hold"/>
                                        <p:tgtEl>
                                          <p:spTgt spid="18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B6FDB1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4" grpId="0"/>
      <p:bldP spid="18435" grpId="0" build="p"/>
      <p:bldP spid="18435" grpId="1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8" name="Rectangle 4"/>
          <p:cNvSpPr>
            <a:spLocks noGrp="1" noChangeArrowheads="1"/>
          </p:cNvSpPr>
          <p:nvPr>
            <p:ph type="title"/>
          </p:nvPr>
        </p:nvSpPr>
        <p:spPr>
          <a:xfrm>
            <a:off x="914400" y="116632"/>
            <a:ext cx="8229600" cy="1143000"/>
          </a:xfrm>
        </p:spPr>
        <p:txBody>
          <a:bodyPr/>
          <a:lstStyle/>
          <a:p>
            <a:r>
              <a:rPr lang="ru-RU" b="1" i="1" dirty="0">
                <a:solidFill>
                  <a:schemeClr val="bg2">
                    <a:lumMod val="50000"/>
                  </a:schemeClr>
                </a:solidFill>
                <a:latin typeface="Monotype Corsiva" pitchFamily="66" charset="0"/>
              </a:rPr>
              <a:t>Второй зеркальный телескоп</a:t>
            </a:r>
          </a:p>
        </p:txBody>
      </p:sp>
      <p:pic>
        <p:nvPicPr>
          <p:cNvPr id="16395" name="Picture 11" descr="md16sfeq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screen"/>
          <a:srcRect/>
          <a:stretch>
            <a:fillRect/>
          </a:stretch>
        </p:blipFill>
        <p:spPr>
          <a:xfrm>
            <a:off x="1214438" y="1628775"/>
            <a:ext cx="2882900" cy="4105275"/>
          </a:xfrm>
          <a:noFill/>
          <a:ln/>
        </p:spPr>
      </p:pic>
      <p:sp>
        <p:nvSpPr>
          <p:cNvPr id="16390" name="Rectangle 6"/>
          <p:cNvSpPr>
            <a:spLocks noGrp="1" noChangeArrowheads="1"/>
          </p:cNvSpPr>
          <p:nvPr>
            <p:ph type="body" sz="half" idx="2"/>
          </p:nvPr>
        </p:nvSpPr>
        <p:spPr>
          <a:xfrm>
            <a:off x="4572000" y="1196752"/>
            <a:ext cx="3960440" cy="5256237"/>
          </a:xfrm>
        </p:spPr>
        <p:txBody>
          <a:bodyPr>
            <a:normAutofit lnSpcReduction="10000"/>
          </a:bodyPr>
          <a:lstStyle/>
          <a:p>
            <a:pPr>
              <a:lnSpc>
                <a:spcPct val="90000"/>
              </a:lnSpc>
              <a:buFontTx/>
              <a:buNone/>
            </a:pPr>
            <a:r>
              <a:rPr lang="ru-RU" sz="2800" b="1" i="1" dirty="0">
                <a:latin typeface="Monotype Corsiva" pitchFamily="66" charset="0"/>
              </a:rPr>
              <a:t>	</a:t>
            </a:r>
            <a:r>
              <a:rPr lang="ru-RU" sz="2800" b="1" i="1" dirty="0">
                <a:solidFill>
                  <a:schemeClr val="accent6">
                    <a:lumMod val="50000"/>
                  </a:schemeClr>
                </a:solidFill>
                <a:latin typeface="Monotype Corsiva" pitchFamily="66" charset="0"/>
              </a:rPr>
              <a:t>В </a:t>
            </a:r>
            <a:r>
              <a:rPr lang="ru-RU" sz="2800" b="1" dirty="0">
                <a:solidFill>
                  <a:schemeClr val="accent6">
                    <a:lumMod val="50000"/>
                  </a:schemeClr>
                </a:solidFill>
                <a:latin typeface="Monotype Corsiva" pitchFamily="66" charset="0"/>
              </a:rPr>
              <a:t>1671 г. Ньютон построил свой второй зеркальный телескоп - большего размера и лучшего качества, чем первый. Демонстрация телескопа произвела сильное впечатление на современников, и вскоре после этого (в январе 1672 г.) Ньютон был избран членом Лондонского королевского общества - английской академии наук. 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63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43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"/>
                                        <p:tgtEl>
                                          <p:spTgt spid="1639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200" fill="hold"/>
                                        <p:tgtEl>
                                          <p:spTgt spid="163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" fill="hold"/>
                                        <p:tgtEl>
                                          <p:spTgt spid="163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300" decel="500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63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00" decel="500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63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750"/>
                            </p:stCondLst>
                            <p:childTnLst>
                              <p:par>
                                <p:cTn id="17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1000"/>
                                        <p:tgtEl>
                                          <p:spTgt spid="163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8" grpId="0"/>
      <p:bldP spid="16390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Эркер">
  <a:themeElements>
    <a:clrScheme name="Эркер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Эркер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672</TotalTime>
  <Words>934</Words>
  <Application>Microsoft Office PowerPoint</Application>
  <PresentationFormat>Экран (4:3)</PresentationFormat>
  <Paragraphs>67</Paragraphs>
  <Slides>22</Slides>
  <Notes>0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4" baseType="lpstr">
      <vt:lpstr>Эркер</vt:lpstr>
      <vt:lpstr>Слайд</vt:lpstr>
      <vt:lpstr>Исаак Ньютон (25декабря 1642-20 марта 1727)</vt:lpstr>
      <vt:lpstr>Исаак Ньютон</vt:lpstr>
      <vt:lpstr>Слайд 3</vt:lpstr>
      <vt:lpstr>Детство Ньютона </vt:lpstr>
      <vt:lpstr>Обучение Ньютона в тринити- колледже</vt:lpstr>
      <vt:lpstr>Слайд 6</vt:lpstr>
      <vt:lpstr>Расцвет творчества Ньютона</vt:lpstr>
      <vt:lpstr>Президент Лондонского королевского общества</vt:lpstr>
      <vt:lpstr>Второй зеркальный телескоп</vt:lpstr>
      <vt:lpstr>Рефлектор Ньютона</vt:lpstr>
      <vt:lpstr>Слайд 11</vt:lpstr>
      <vt:lpstr>Первый закон Ньютона</vt:lpstr>
      <vt:lpstr>Второй закон Ньютона</vt:lpstr>
      <vt:lpstr>Третий закон Ньютона</vt:lpstr>
      <vt:lpstr>Закон всемирного тяготения</vt:lpstr>
      <vt:lpstr>Слайд 16</vt:lpstr>
      <vt:lpstr>История закона всемирного тяготения</vt:lpstr>
      <vt:lpstr>Другие сферы деятельности </vt:lpstr>
      <vt:lpstr>Слайд 19</vt:lpstr>
      <vt:lpstr>Последние годы Ньютона</vt:lpstr>
      <vt:lpstr>Ньютон умер в 1727 г. в Кенсингтоне и был похоронен в английском национальном пантеоне - Вестминстерском аббатстве. На его могиле высечено:  </vt:lpstr>
      <vt:lpstr>Заключение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Лариса Ромазановна</dc:creator>
  <cp:lastModifiedBy>Антон</cp:lastModifiedBy>
  <cp:revision>74</cp:revision>
  <dcterms:created xsi:type="dcterms:W3CDTF">2012-06-28T13:08:12Z</dcterms:created>
  <dcterms:modified xsi:type="dcterms:W3CDTF">2012-10-23T17:54:20Z</dcterms:modified>
</cp:coreProperties>
</file>