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02B7C-7ED7-43CA-BA3D-713DEE79BDD9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87E0E-8EE9-4B15-8764-525AD78FE7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02B7C-7ED7-43CA-BA3D-713DEE79BDD9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87E0E-8EE9-4B15-8764-525AD78FE7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02B7C-7ED7-43CA-BA3D-713DEE79BDD9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87E0E-8EE9-4B15-8764-525AD78FE7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02B7C-7ED7-43CA-BA3D-713DEE79BDD9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87E0E-8EE9-4B15-8764-525AD78FE7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02B7C-7ED7-43CA-BA3D-713DEE79BDD9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87E0E-8EE9-4B15-8764-525AD78FE7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02B7C-7ED7-43CA-BA3D-713DEE79BDD9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87E0E-8EE9-4B15-8764-525AD78FE7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02B7C-7ED7-43CA-BA3D-713DEE79BDD9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87E0E-8EE9-4B15-8764-525AD78FE7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02B7C-7ED7-43CA-BA3D-713DEE79BDD9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87E0E-8EE9-4B15-8764-525AD78FE7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02B7C-7ED7-43CA-BA3D-713DEE79BDD9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87E0E-8EE9-4B15-8764-525AD78FE7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02B7C-7ED7-43CA-BA3D-713DEE79BDD9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87E0E-8EE9-4B15-8764-525AD78FE7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02B7C-7ED7-43CA-BA3D-713DEE79BDD9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87E0E-8EE9-4B15-8764-525AD78FE7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B702B7C-7ED7-43CA-BA3D-713DEE79BDD9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8A87E0E-8EE9-4B15-8764-525AD78FE75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split orient="vert"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714356"/>
            <a:ext cx="6505306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i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Альтернативные</a:t>
            </a:r>
          </a:p>
          <a:p>
            <a:pPr algn="ctr"/>
            <a:endParaRPr lang="ru-RU" sz="5400" b="1" i="1" cap="all" spc="0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5400" b="1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Источники</a:t>
            </a:r>
          </a:p>
          <a:p>
            <a:pPr algn="ctr"/>
            <a:endParaRPr lang="ru-RU" sz="5400" b="1" i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5400" b="1" i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энергии</a:t>
            </a:r>
            <a:endParaRPr lang="ru-RU" sz="5400" b="1" i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64549" y="6211669"/>
            <a:ext cx="3379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Выполнил: ученик 10А класса</a:t>
            </a:r>
          </a:p>
          <a:p>
            <a:r>
              <a:rPr lang="ru-RU" dirty="0" smtClean="0"/>
              <a:t>                  Антипёнков Антон</a:t>
            </a:r>
            <a:endParaRPr lang="ru-RU" dirty="0"/>
          </a:p>
        </p:txBody>
      </p:sp>
      <p:pic>
        <p:nvPicPr>
          <p:cNvPr id="24578" name="Picture 2" descr="Картинка 125 из 1776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4929198"/>
            <a:ext cx="2309793" cy="17312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580" name="Picture 4" descr="Картинка 138 из 1776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4071942"/>
            <a:ext cx="2214546" cy="17751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582" name="Picture 6" descr="Картинка 167 из 1776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2071678"/>
            <a:ext cx="2285984" cy="17144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586" name="Picture 10" descr="Картинка 204 из 1776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92" y="1785926"/>
            <a:ext cx="2000232" cy="18097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970519192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6317"/>
            <a:ext cx="55242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i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Энергия ветра</a:t>
            </a:r>
            <a:endParaRPr lang="ru-RU" sz="5400" b="1" i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071546"/>
            <a:ext cx="9144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Потенциал энергии ветра подсчитан более менее точно: по оценке Всемирной метеорологической организации ее запасы в мире составляют 170 трлн </a:t>
            </a:r>
            <a:r>
              <a:rPr lang="ru-RU" sz="2000" dirty="0" err="1"/>
              <a:t>кВт·ч</a:t>
            </a:r>
            <a:r>
              <a:rPr lang="ru-RU" sz="2000" dirty="0"/>
              <a:t> в год. </a:t>
            </a:r>
            <a:endParaRPr lang="ru-RU" sz="2000" dirty="0" smtClean="0"/>
          </a:p>
          <a:p>
            <a:r>
              <a:rPr lang="ru-RU" sz="2000" dirty="0" err="1"/>
              <a:t>Ветроэнергоустановки</a:t>
            </a:r>
            <a:r>
              <a:rPr lang="ru-RU" sz="2000" dirty="0"/>
              <a:t> разработаны и опробованы настолько основательно, что вполне прозаической выглядит картина и сегодняшнего небольшого ветряка, снабжающего дом энергией вместе с фермой, и завтрашних тысяч гигантских </a:t>
            </a:r>
            <a:r>
              <a:rPr lang="ru-RU" sz="2000" dirty="0" err="1"/>
              <a:t>сотнеметровых</a:t>
            </a:r>
            <a:r>
              <a:rPr lang="ru-RU" sz="2000" dirty="0"/>
              <a:t> башен с десятиметровыми лопастями, </a:t>
            </a:r>
            <a:r>
              <a:rPr lang="ru-RU" sz="2000" dirty="0" smtClean="0"/>
              <a:t>выстроенных </a:t>
            </a:r>
            <a:r>
              <a:rPr lang="ru-RU" sz="2000" dirty="0"/>
              <a:t>там, где постоянно дуют сильные ветры, вносящих тоже свой немаловажный “процент” в мировой энергобаланс.</a:t>
            </a:r>
          </a:p>
          <a:p>
            <a:endParaRPr lang="ru-RU" sz="2000" dirty="0"/>
          </a:p>
        </p:txBody>
      </p:sp>
      <p:pic>
        <p:nvPicPr>
          <p:cNvPr id="3074" name="Picture 2" descr="F:\физика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00505"/>
            <a:ext cx="3606100" cy="27158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Картинка 259 из 1776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4000504"/>
            <a:ext cx="4786346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065675676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882"/>
            <a:ext cx="9144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 настоящее время разработаны </a:t>
            </a:r>
            <a:r>
              <a:rPr lang="ru-RU" dirty="0" err="1"/>
              <a:t>ветроэнергоустановки</a:t>
            </a:r>
            <a:r>
              <a:rPr lang="ru-RU" dirty="0"/>
              <a:t>, способные эффективно работать при самом слабом ветре. Шаг лопасти винта автоматически регулируется таким образом, чтобы постоянно обеспечивалось максимально возможное использование энергии ветра, а при слишком большой скорости ветра лопасть столь же автоматически переводится во флюгерное положение, так что авария исключается.</a:t>
            </a:r>
          </a:p>
          <a:p>
            <a:r>
              <a:rPr lang="ru-RU" dirty="0"/>
              <a:t>Разработаны и действуют так называемые циклонные электростанции мощностью до ста тысяч киловатт, где теплый воздух, поднимаясь в специальной 15-метровой башне и смешиваясь с циркулирующим воздушным потоком, создает искусственный “циклон”, который вращает турбину. Такие установки намного эффективнее и солнечных батарей и обычных ветряков</a:t>
            </a:r>
            <a:r>
              <a:rPr lang="ru-RU" dirty="0" smtClean="0"/>
              <a:t>.</a:t>
            </a:r>
          </a:p>
          <a:p>
            <a:r>
              <a:rPr lang="ru-RU" dirty="0"/>
              <a:t>Чтобы компенсировать изменчивость ветра, сооружают огромные “ветряные фермы”. Ветряки при этом стоят рядами на обширном пространстве, потому что их нельзя ставить слишком тесно - иначе они будут загораживать друг друга. </a:t>
            </a:r>
          </a:p>
          <a:p>
            <a:r>
              <a:rPr lang="ru-RU" dirty="0"/>
              <a:t>В мире сейчас работает более 30 тысяч </a:t>
            </a:r>
            <a:r>
              <a:rPr lang="ru-RU" dirty="0" err="1"/>
              <a:t>ветроустановок</a:t>
            </a:r>
            <a:r>
              <a:rPr lang="ru-RU" dirty="0"/>
              <a:t> разной мощности. Германия получает от ветра 10% своей электроэнергии, а всей Западной Европе ветер дает 2500 МВт электроэнергии.</a:t>
            </a:r>
          </a:p>
          <a:p>
            <a:endParaRPr lang="ru-RU" dirty="0"/>
          </a:p>
        </p:txBody>
      </p:sp>
      <p:pic>
        <p:nvPicPr>
          <p:cNvPr id="4098" name="Picture 2" descr="F:\физика\WINDEN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2" y="4545094"/>
            <a:ext cx="4429156" cy="21637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http://newsimg.bbc.co.uk/media/images/38810000/jpg/_38810961_windfarm3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786321"/>
            <a:ext cx="4071966" cy="19716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4140512912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000108"/>
            <a:ext cx="9144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 настоящее время водород </a:t>
            </a:r>
            <a:r>
              <a:rPr lang="ru-RU" sz="2000" dirty="0"/>
              <a:t>является самым разрабатываемым «топливом будущего». На это есть несколько причин: при окислении водорода образуется как побочный продукт вода, из нее же можно водород добывать. А если учесть, что 73% поверхности Земли покрыты водой, то можно считать, что водород неисчерпаемое топливо. </a:t>
            </a:r>
            <a:endParaRPr lang="ru-RU" sz="2000" dirty="0" smtClean="0"/>
          </a:p>
          <a:p>
            <a:r>
              <a:rPr lang="ru-RU" sz="2000" dirty="0" smtClean="0"/>
              <a:t>Также </a:t>
            </a:r>
            <a:r>
              <a:rPr lang="ru-RU" sz="2000" dirty="0"/>
              <a:t>возможно использование водорода для осуществления термоядерного синтеза, который вот уже несколько миллиардов лет происходит на нашем Солнце и обеспечивает нас солнечной энергией. </a:t>
            </a:r>
          </a:p>
          <a:p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0"/>
            <a:ext cx="71465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i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Энергия водорода</a:t>
            </a:r>
            <a:endParaRPr lang="ru-RU" sz="5400" b="1" i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3314" name="Picture 2" descr="Картинка 190 из 1776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3" y="3714752"/>
            <a:ext cx="4929222" cy="30051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316" name="Picture 4" descr="Картинка 136 из 92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3357562"/>
            <a:ext cx="3500438" cy="35004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4242174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24308" y="30171"/>
            <a:ext cx="54713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i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Гидроэнергия</a:t>
            </a:r>
            <a:endParaRPr lang="ru-RU" sz="5400" b="1" i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000108"/>
            <a:ext cx="915803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Гидроэнергостанции</a:t>
            </a:r>
            <a:r>
              <a:rPr lang="ru-RU" dirty="0"/>
              <a:t> – еще один из источников энергии, претендующих на экологическую чистоту. </a:t>
            </a:r>
          </a:p>
          <a:p>
            <a:r>
              <a:rPr lang="ru-RU" dirty="0" smtClean="0"/>
              <a:t>Однако </a:t>
            </a:r>
            <a:r>
              <a:rPr lang="ru-RU" dirty="0"/>
              <a:t>современные крупные ГЭС не являются действительно экологически чистыми. Минусы </a:t>
            </a:r>
            <a:r>
              <a:rPr lang="ru-RU" dirty="0" smtClean="0"/>
              <a:t>ГЭС: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падает </a:t>
            </a:r>
            <a:r>
              <a:rPr lang="ru-RU" dirty="0"/>
              <a:t>уровень грунтовых вод, </a:t>
            </a:r>
            <a:endParaRPr lang="ru-RU" dirty="0" smtClean="0"/>
          </a:p>
          <a:p>
            <a:pPr marL="285750" indent="-285750">
              <a:buFontTx/>
              <a:buChar char="-"/>
            </a:pPr>
            <a:r>
              <a:rPr lang="ru-RU" dirty="0" smtClean="0"/>
              <a:t>теряются </a:t>
            </a:r>
            <a:r>
              <a:rPr lang="ru-RU" dirty="0"/>
              <a:t>огромные пространства земли, </a:t>
            </a:r>
            <a:r>
              <a:rPr lang="ru-RU" dirty="0" smtClean="0"/>
              <a:t>уходящие </a:t>
            </a:r>
            <a:r>
              <a:rPr lang="ru-RU" dirty="0"/>
              <a:t>на дно гигантских водохранилищ, </a:t>
            </a:r>
            <a:endParaRPr lang="ru-RU" dirty="0" smtClean="0"/>
          </a:p>
          <a:p>
            <a:pPr marL="285750" indent="-285750">
              <a:buFontTx/>
              <a:buChar char="-"/>
            </a:pPr>
            <a:r>
              <a:rPr lang="ru-RU" dirty="0" smtClean="0"/>
              <a:t>прерывается </a:t>
            </a:r>
            <a:r>
              <a:rPr lang="ru-RU" dirty="0"/>
              <a:t>естественное течение </a:t>
            </a:r>
            <a:r>
              <a:rPr lang="ru-RU" dirty="0" smtClean="0"/>
              <a:t>рек, 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загнивает </a:t>
            </a:r>
            <a:r>
              <a:rPr lang="ru-RU" dirty="0"/>
              <a:t>вода в водохранилищах, </a:t>
            </a:r>
            <a:endParaRPr lang="ru-RU" dirty="0" smtClean="0"/>
          </a:p>
          <a:p>
            <a:pPr marL="285750" indent="-285750">
              <a:buFontTx/>
              <a:buChar char="-"/>
            </a:pPr>
            <a:r>
              <a:rPr lang="ru-RU" dirty="0" smtClean="0"/>
              <a:t>уменьшаются </a:t>
            </a:r>
            <a:r>
              <a:rPr lang="ru-RU" dirty="0"/>
              <a:t>рыбные </a:t>
            </a:r>
            <a:r>
              <a:rPr lang="ru-RU" dirty="0" smtClean="0"/>
              <a:t>запасы,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на </a:t>
            </a:r>
            <a:r>
              <a:rPr lang="ru-RU" dirty="0"/>
              <a:t>горных реках </a:t>
            </a:r>
            <a:r>
              <a:rPr lang="ru-RU" dirty="0" smtClean="0"/>
              <a:t>землетрясения могут </a:t>
            </a:r>
            <a:r>
              <a:rPr lang="ru-RU" dirty="0"/>
              <a:t>разрушить </a:t>
            </a:r>
            <a:r>
              <a:rPr lang="ru-RU" dirty="0" smtClean="0"/>
              <a:t>плотину.</a:t>
            </a:r>
            <a:endParaRPr lang="ru-RU" dirty="0"/>
          </a:p>
          <a:p>
            <a:endParaRPr lang="ru-RU" dirty="0" smtClean="0"/>
          </a:p>
        </p:txBody>
      </p:sp>
      <p:pic>
        <p:nvPicPr>
          <p:cNvPr id="5122" name="Picture 2" descr="F:\физика\090407_rfoster_mp_env_power_hydro_itaipu_sameric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4214819"/>
            <a:ext cx="4286280" cy="25315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Картинка 20 из 867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4143380"/>
            <a:ext cx="4214842" cy="25717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403384239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6062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Поэтому часто используют “мини-ГЭС”, которые могут располагаться на небольших реках или даже ручьях, их электрогенераторы  работают при небольших перепадах воды или движутся лишь силой течения. Эти же мини-ГЭС могут быть установлены и на крупных реках с относительно быстрым течением. </a:t>
            </a:r>
          </a:p>
          <a:p>
            <a:endParaRPr lang="ru-RU" dirty="0" smtClean="0"/>
          </a:p>
          <a:p>
            <a:r>
              <a:rPr lang="ru-RU" dirty="0" smtClean="0"/>
              <a:t>Еще </a:t>
            </a:r>
            <a:r>
              <a:rPr lang="ru-RU" dirty="0"/>
              <a:t>одной очень перспективной разработкой, не получившей пока широкого применения, является недавно созданная  </a:t>
            </a:r>
            <a:r>
              <a:rPr lang="ru-RU" dirty="0" err="1" smtClean="0"/>
              <a:t>геликоидная</a:t>
            </a:r>
            <a:r>
              <a:rPr lang="ru-RU" dirty="0" smtClean="0"/>
              <a:t> </a:t>
            </a:r>
            <a:r>
              <a:rPr lang="ru-RU" dirty="0"/>
              <a:t>турбина Горлова (по имени ее создателя). Ее особенность заключается в том, что она не нуждается в сильном напоре и эффективно работает, используя кинетическую энергию водяного потока - реки, океанского течения или морского прилива. Это изобретение изменило привычное представление о </a:t>
            </a:r>
            <a:r>
              <a:rPr lang="ru-RU" dirty="0" err="1"/>
              <a:t>гидроэнергостанции</a:t>
            </a:r>
            <a:r>
              <a:rPr lang="ru-RU" dirty="0"/>
              <a:t>, мощность, которой ранее зависела только от силы напора воды, то есть от высоты плотины ГЭС.</a:t>
            </a:r>
          </a:p>
        </p:txBody>
      </p:sp>
      <p:pic>
        <p:nvPicPr>
          <p:cNvPr id="3" name="Picture 3" descr="F:\физика\hydr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429001"/>
            <a:ext cx="4321620" cy="32821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Картинка 89 из 867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500438"/>
            <a:ext cx="4393437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295284529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00100" y="0"/>
            <a:ext cx="705032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i="1" cap="all" spc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Энергия </a:t>
            </a:r>
            <a:r>
              <a:rPr lang="ru-RU" sz="5400" b="1" i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приливов</a:t>
            </a:r>
          </a:p>
          <a:p>
            <a:pPr algn="ctr"/>
            <a:r>
              <a:rPr lang="ru-RU" sz="5400" b="1" i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5400" b="1" i="1" cap="all" spc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 отливов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1643050"/>
            <a:ext cx="9144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Мощным </a:t>
            </a:r>
            <a:r>
              <a:rPr lang="ru-RU" dirty="0"/>
              <a:t>источником водных потоков являются приливы и отливы. Подсчитано, что потенциально приливы и отливы могут дать человечеству примерно 70 млн. миллиардов киловатт-часов в год. Для сравнения: это примерно столько же энергии, сколько может дать использование в энергетических целях разведанных запасов каменного и бурого угля, вместе </a:t>
            </a:r>
            <a:r>
              <a:rPr lang="ru-RU" dirty="0" smtClean="0"/>
              <a:t>взятых</a:t>
            </a:r>
            <a:r>
              <a:rPr lang="ru-RU" dirty="0"/>
              <a:t>.</a:t>
            </a:r>
          </a:p>
          <a:p>
            <a:r>
              <a:rPr lang="ru-RU" dirty="0"/>
              <a:t>Проекты приливных гидроэлектростанций детально разработаны в инженерном отношении, экспериментально опробованы в нескольких странах, в том </a:t>
            </a:r>
            <a:r>
              <a:rPr lang="ru-RU" dirty="0" smtClean="0"/>
              <a:t>числе, </a:t>
            </a:r>
            <a:r>
              <a:rPr lang="ru-RU" dirty="0"/>
              <a:t>и на Кольском полуострове. </a:t>
            </a:r>
            <a:endParaRPr lang="ru-RU" dirty="0" smtClean="0"/>
          </a:p>
          <a:p>
            <a:r>
              <a:rPr lang="ru-RU" dirty="0" smtClean="0"/>
              <a:t>Продумана стратегия </a:t>
            </a:r>
            <a:r>
              <a:rPr lang="ru-RU" dirty="0"/>
              <a:t>оптимальной эксплуатации приливной электростанции (ПЭС): накапливать воду в водохранилище за плотиной во время приливов и расходовать ее на производство электроэнергии, когда наступает “пик потребления” в единых энергосистемах, ослабляя тем самым нагрузку на другие электростанции.</a:t>
            </a:r>
          </a:p>
          <a:p>
            <a:endParaRPr lang="ru-RU" dirty="0"/>
          </a:p>
        </p:txBody>
      </p:sp>
      <p:pic>
        <p:nvPicPr>
          <p:cNvPr id="10242" name="Picture 2" descr="Картинка 6 из 9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5072074"/>
            <a:ext cx="2143140" cy="16430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44" name="Picture 4" descr="Картинка 12 из 9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5072074"/>
            <a:ext cx="2312338" cy="16430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46" name="Picture 6" descr="http://www.esru.strath.ac.uk/EandE/Web_sites/01-02/RE_info/Tidal%20power%20files/image01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5072074"/>
            <a:ext cx="2214578" cy="16609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898075365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584" y="16559"/>
            <a:ext cx="913341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На сегодняшний день ПЭС уступает тепловой энергетике</a:t>
            </a:r>
          </a:p>
          <a:p>
            <a:r>
              <a:rPr lang="ru-RU" dirty="0"/>
              <a:t>В тоже время она обладает всеми необходимыми предпосылками, чтобы в будущем стать важнейшей составляющей мировой энергетики, такой, какой сегодня, к примеру,  является природный газ</a:t>
            </a:r>
            <a:r>
              <a:rPr lang="ru-RU" dirty="0" smtClean="0"/>
              <a:t>.</a:t>
            </a:r>
          </a:p>
          <a:p>
            <a:r>
              <a:rPr lang="ru-RU" dirty="0"/>
              <a:t>Для сооружения ПЭС даже в наиболее благоприятных для этого точках морского побережья, где перепад уровней воды колеблется от 1-2 до 10-16 метров, потребуются десятилетия, или даже столетия.  </a:t>
            </a:r>
          </a:p>
          <a:p>
            <a:r>
              <a:rPr lang="ru-RU" dirty="0"/>
              <a:t>Существуют также проекты крупных ПЭС мощностью 320 МВт (Кольская) и 4000 МВт (Мезенская) на Белом море, где амплитуда приливов составляет 7-10 м. Планируется использовать также огромный энергетический потенциал Охотского моря, где местами, например в </a:t>
            </a:r>
            <a:r>
              <a:rPr lang="ru-RU" dirty="0" err="1"/>
              <a:t>Пенжинской</a:t>
            </a:r>
            <a:r>
              <a:rPr lang="ru-RU" dirty="0"/>
              <a:t> губе, высота приливов достигает 12.9 м, а в </a:t>
            </a:r>
            <a:r>
              <a:rPr lang="ru-RU" dirty="0" err="1"/>
              <a:t>Гижигинской</a:t>
            </a:r>
            <a:r>
              <a:rPr lang="ru-RU" dirty="0"/>
              <a:t> губе - 12-14 м .</a:t>
            </a:r>
          </a:p>
          <a:p>
            <a:endParaRPr lang="ru-RU" dirty="0"/>
          </a:p>
        </p:txBody>
      </p:sp>
      <p:pic>
        <p:nvPicPr>
          <p:cNvPr id="6146" name="Picture 2" descr="F:\физика\Seagen array - one raised 03 (reduced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3429000"/>
            <a:ext cx="4553658" cy="32356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F:\физика\saltire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8" y="3214686"/>
            <a:ext cx="4000528" cy="3500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16122387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35704" y="-11392"/>
            <a:ext cx="52725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i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Энергия волн</a:t>
            </a:r>
            <a:endParaRPr lang="ru-RU" sz="5400" b="1" i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071546"/>
            <a:ext cx="83164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Для сооружения ПЭС даже в наиболее благоприятных для этого точках морского побережья, где перепад уровней воды колеблется от 1-2 до 10-16 метров, потребуются десятилетия, или даже столетия.  </a:t>
            </a:r>
          </a:p>
          <a:p>
            <a:r>
              <a:rPr lang="ru-RU" dirty="0"/>
              <a:t>Существуют также проекты крупных ПЭС мощностью 320 МВт (Кольская) и 4000 МВт (Мезенская) на Белом море, где амплитуда приливов составляет 7-10 м. Планируется использовать также огромный энергетический потенциал Охотского моря, где местами, например в </a:t>
            </a:r>
            <a:r>
              <a:rPr lang="ru-RU" dirty="0" err="1"/>
              <a:t>Пенжинской</a:t>
            </a:r>
            <a:r>
              <a:rPr lang="ru-RU" dirty="0"/>
              <a:t> губе, высота приливов достигает 12.9 м, а в </a:t>
            </a:r>
            <a:r>
              <a:rPr lang="ru-RU" dirty="0" err="1"/>
              <a:t>Гижигинской</a:t>
            </a:r>
            <a:r>
              <a:rPr lang="ru-RU" dirty="0"/>
              <a:t> губе - 12-14 м .</a:t>
            </a:r>
          </a:p>
        </p:txBody>
      </p:sp>
      <p:pic>
        <p:nvPicPr>
          <p:cNvPr id="7170" name="Picture 2" descr="F:\физика\Pelamis_3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115" y="3429000"/>
            <a:ext cx="4281869" cy="32403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0" y="3429000"/>
            <a:ext cx="417181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Некоторые типы ВЭС могут служить отличными волнорезами, защищая побережье от волн и экономя, таким образом, миллионы долларов на сооружение бетонных волнорезов.</a:t>
            </a:r>
          </a:p>
          <a:p>
            <a:endParaRPr lang="ru-RU" dirty="0"/>
          </a:p>
        </p:txBody>
      </p:sp>
      <p:pic>
        <p:nvPicPr>
          <p:cNvPr id="6" name="Picture 3" descr="F:\физика\429791261_pelamis_wave_energ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662" y="5001718"/>
            <a:ext cx="4128180" cy="17134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31966210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8847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В </a:t>
            </a:r>
            <a:r>
              <a:rPr lang="ru-RU" sz="2000" dirty="0"/>
              <a:t>Бостоне был разработан проект первой в мире океанской электростанции. Она </a:t>
            </a:r>
            <a:r>
              <a:rPr lang="ru-RU" sz="2000" dirty="0" smtClean="0"/>
              <a:t> </a:t>
            </a:r>
            <a:r>
              <a:rPr lang="ru-RU" sz="2000" dirty="0"/>
              <a:t>сооружена во Флоринском проливе, где берет начало Гольфстрим. На его выходе из Мексиканского залива мощность водяного потока составляет 25 млн. м</a:t>
            </a:r>
            <a:r>
              <a:rPr lang="ru-RU" sz="2000" baseline="30000" dirty="0"/>
              <a:t>3</a:t>
            </a:r>
            <a:r>
              <a:rPr lang="ru-RU" sz="2000" dirty="0"/>
              <a:t> в секунду, что в 20 раз превышает суммарный расход воды во всех реках земного шара! </a:t>
            </a:r>
            <a:endParaRPr lang="ru-RU" sz="2000" dirty="0" smtClean="0"/>
          </a:p>
          <a:p>
            <a:r>
              <a:rPr lang="ru-RU" sz="2000" dirty="0" smtClean="0"/>
              <a:t>По словам японских ученых о  </a:t>
            </a:r>
            <a:r>
              <a:rPr lang="ru-RU" sz="2000" dirty="0"/>
              <a:t>колоссальном энергетическом потенциале </a:t>
            </a:r>
            <a:r>
              <a:rPr lang="ru-RU" sz="2000" dirty="0" smtClean="0"/>
              <a:t>тихоокеанского течения Куросио говорят </a:t>
            </a:r>
            <a:r>
              <a:rPr lang="ru-RU" sz="2000" dirty="0"/>
              <a:t>следующие цифры: у южной оконечности острова Хонсю ширина течения составляет 170 км, глубина проникновения - до 700 м, а объем потока - почти 38 млн. м</a:t>
            </a:r>
            <a:r>
              <a:rPr lang="ru-RU" sz="2000" baseline="30000" dirty="0"/>
              <a:t>3</a:t>
            </a:r>
            <a:r>
              <a:rPr lang="ru-RU" sz="2000" dirty="0"/>
              <a:t> в секунду!</a:t>
            </a:r>
          </a:p>
        </p:txBody>
      </p:sp>
      <p:pic>
        <p:nvPicPr>
          <p:cNvPr id="8194" name="Picture 2" descr="F:\физика\pelamis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3000372"/>
            <a:ext cx="3963859" cy="3643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Картинка 10 из 2257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3000372"/>
            <a:ext cx="4610092" cy="3714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80454563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95869" y="0"/>
            <a:ext cx="595227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i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Геотермальная</a:t>
            </a:r>
          </a:p>
          <a:p>
            <a:pPr algn="ctr"/>
            <a:r>
              <a:rPr lang="ru-RU" sz="5400" b="1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энергия</a:t>
            </a:r>
            <a:endParaRPr lang="ru-RU" sz="5400" b="1" i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785926"/>
            <a:ext cx="9144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Подземное тепло планеты – довольно хорошо известный и уже применяемый источник “чистой” энергии. В России первая </a:t>
            </a:r>
            <a:r>
              <a:rPr lang="ru-RU" dirty="0" err="1"/>
              <a:t>геоТЭС</a:t>
            </a:r>
            <a:r>
              <a:rPr lang="ru-RU" dirty="0"/>
              <a:t> мощностью 5 МВт была построена в 1966 г. на юге Камчатки, в долине реки Паужетки. В 1980 г. ее мощность составляла уже 11 МВт. В Италии, в районах </a:t>
            </a:r>
            <a:r>
              <a:rPr lang="ru-RU" dirty="0" err="1"/>
              <a:t>Ландерелло</a:t>
            </a:r>
            <a:r>
              <a:rPr lang="ru-RU" dirty="0"/>
              <a:t>, Монте-</a:t>
            </a:r>
            <a:r>
              <a:rPr lang="ru-RU" dirty="0" err="1"/>
              <a:t>Амиата</a:t>
            </a:r>
            <a:r>
              <a:rPr lang="ru-RU" dirty="0"/>
              <a:t> и </a:t>
            </a:r>
            <a:r>
              <a:rPr lang="ru-RU" dirty="0" err="1"/>
              <a:t>Травеле</a:t>
            </a:r>
            <a:r>
              <a:rPr lang="ru-RU" dirty="0"/>
              <a:t>, работают 11 таких станций общей мощностью 384 МВт. </a:t>
            </a:r>
            <a:r>
              <a:rPr lang="ru-RU" dirty="0" err="1"/>
              <a:t>ГеоТЭС</a:t>
            </a:r>
            <a:r>
              <a:rPr lang="ru-RU" dirty="0"/>
              <a:t> действуют также в США (Калифорния, Долина Больших Гейзеров), Исландии (у озера </a:t>
            </a:r>
            <a:r>
              <a:rPr lang="ru-RU" dirty="0" err="1"/>
              <a:t>Миватн</a:t>
            </a:r>
            <a:r>
              <a:rPr lang="ru-RU" dirty="0"/>
              <a:t>), Новой Зеландии, Мексики и Японии. Столица Исландии Рейкьявик получает тепло исключительно от горячих подземных источников. Но потенциальная мощность геотермальной энергетики намного выше. </a:t>
            </a:r>
          </a:p>
          <a:p>
            <a:endParaRPr lang="ru-RU" dirty="0"/>
          </a:p>
        </p:txBody>
      </p:sp>
      <p:pic>
        <p:nvPicPr>
          <p:cNvPr id="10242" name="Picture 2" descr="F:\физика\geothermal-pow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4390856"/>
            <a:ext cx="4214842" cy="23549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F:\физика\CIRCE_hamilt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5" y="4360432"/>
            <a:ext cx="4143404" cy="23696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03061669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2357430"/>
            <a:ext cx="8784405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/>
              <a:t>Не рассматривая тепловую  и атомную энергетику, обратимся к альтернативной энергетике, основанной на использовании возобновляемых источников энергии. </a:t>
            </a:r>
          </a:p>
          <a:p>
            <a:endParaRPr lang="ru-RU" sz="2400" dirty="0" smtClean="0"/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К </a:t>
            </a:r>
            <a:r>
              <a:rPr lang="ru-RU" sz="2400" dirty="0"/>
              <a:t>ним относятся уже существующие источники энергии, использующие энергию Солнца, ветра, приливов и отливов, морских волн, внутреннее тепло планеты. </a:t>
            </a:r>
            <a:endParaRPr lang="ru-RU" sz="2400" dirty="0" smtClean="0"/>
          </a:p>
          <a:p>
            <a:endParaRPr lang="ru-RU" sz="2400" dirty="0" smtClean="0"/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Рассмотрим </a:t>
            </a:r>
            <a:r>
              <a:rPr lang="ru-RU" sz="2400" dirty="0"/>
              <a:t>теперь подробнее каждый из них и выясним, возможно ли, и насколько эффективно их применение.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14612" y="0"/>
            <a:ext cx="36744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i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ВВЕДЕНИЕ</a:t>
            </a:r>
            <a:endParaRPr lang="ru-RU" sz="5400" b="1" i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44" y="142852"/>
            <a:ext cx="2143140" cy="203767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3" y="144696"/>
            <a:ext cx="2069857" cy="20698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310269516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632"/>
            <a:ext cx="90364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Геологи открыли, что раскаленные до 180-200</a:t>
            </a:r>
            <a:r>
              <a:rPr lang="ru-RU" sz="2000" baseline="30000" dirty="0"/>
              <a:t>о</a:t>
            </a:r>
            <a:r>
              <a:rPr lang="ru-RU" sz="2000" dirty="0"/>
              <a:t>С массивы на глубине 4-6 км занимают большую часть территории нашей страны, а с температурой до 100-150</a:t>
            </a:r>
            <a:r>
              <a:rPr lang="ru-RU" sz="2000" dirty="0">
                <a:sym typeface="Symbol"/>
              </a:rPr>
              <a:t></a:t>
            </a:r>
            <a:r>
              <a:rPr lang="ru-RU" sz="2000" dirty="0"/>
              <a:t>С встречаются почти повсеместно. Кроме того, на нескольких миллионах квадратных километров располагаются горячие подземные реки и моря с глубиной залегания до 3.5 км и с температурой воды до 200</a:t>
            </a:r>
            <a:r>
              <a:rPr lang="ru-RU" sz="2000" dirty="0">
                <a:sym typeface="Symbol"/>
              </a:rPr>
              <a:t></a:t>
            </a:r>
            <a:r>
              <a:rPr lang="ru-RU" sz="2000" dirty="0"/>
              <a:t>С – естественно, под давлением, – так что, пробурив ствол, можно получить фонтан пара и горячей воды без всякой </a:t>
            </a:r>
            <a:r>
              <a:rPr lang="ru-RU" sz="2000" dirty="0" err="1"/>
              <a:t>электротеплоцентрали</a:t>
            </a:r>
            <a:r>
              <a:rPr lang="ru-RU" sz="2000" dirty="0"/>
              <a:t>. </a:t>
            </a:r>
          </a:p>
        </p:txBody>
      </p:sp>
      <p:pic>
        <p:nvPicPr>
          <p:cNvPr id="5122" name="Picture 2" descr="Картинка 7 из 247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428868"/>
            <a:ext cx="8643998" cy="42699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547541795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7306" y="0"/>
            <a:ext cx="860363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i="1" cap="all" spc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Управляемый </a:t>
            </a:r>
            <a:endParaRPr lang="ru-RU" sz="5400" b="1" i="1" cap="all" spc="0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5400" b="1" i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термоядерный </a:t>
            </a:r>
            <a:r>
              <a:rPr lang="ru-RU" sz="5400" b="1" i="1" cap="all" spc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синтез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1928802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Управляемый термоядерный синтез использует ядерную энергию, выделяющуюся при слиянии легких ядер, таких как ядра водорода или его изотопов дейтерия и трития. Ядерные реакции синтеза широко распространены в природе, будучи источником энергии звезд. Ближайшая к нам звезда - Солнце - это естественный термоядерный реактор, который уже многие миллиарды лет снабжает энергией жизнь на Земле. Ядерный синтез уже освоен человеком в земных условиях, но пока не для производства мирной энергии, а для производства оружия он используется в водородных бомбах. </a:t>
            </a:r>
          </a:p>
        </p:txBody>
      </p:sp>
      <p:pic>
        <p:nvPicPr>
          <p:cNvPr id="11266" name="Picture 2" descr="F:\физика\0003-003-Dlja-slijanija-neobkhodimo-chtoby-rasstojanie-mezhdu-jadrami-pribliziteln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4286256"/>
            <a:ext cx="3643338" cy="23955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F:\физика\tokamak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810" y="4150214"/>
            <a:ext cx="4643470" cy="27077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35825320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632"/>
            <a:ext cx="9144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За прошедшие годы достигнут большой прогресс в понимании физических процессов происходящих при сжатии мишени и взаимодействии лазерного и рентгеновского излучения с мишенью. Более того, современные многослойные мишени уже были проверены с помощью подземных ядерных взрывов, которые позволяют обеспечить требуемую мощность излучения. Было получены зажигание и большой положительный выход термоядерной энергии, и поэтому нет сомнений, что этот способ в принципе может привести к успеху. Основная техническая проблема, с которой сталкиваются исследователи, работающие в этой области - создание эффективного импульсного драйвера для ускорения оболочки. </a:t>
            </a:r>
          </a:p>
        </p:txBody>
      </p:sp>
      <p:pic>
        <p:nvPicPr>
          <p:cNvPr id="12290" name="Picture 2" descr="F:\физика\утс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857495"/>
            <a:ext cx="3963860" cy="38257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Картинка 138 из 488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3143248"/>
            <a:ext cx="4710116" cy="3500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863910073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1840" y="0"/>
            <a:ext cx="25843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i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вывод</a:t>
            </a:r>
            <a:endParaRPr lang="ru-RU" sz="5400" b="1" i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928670"/>
            <a:ext cx="915945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Сегодня человечество </a:t>
            </a:r>
            <a:r>
              <a:rPr lang="ru-RU" dirty="0"/>
              <a:t>стоит перед </a:t>
            </a:r>
            <a:r>
              <a:rPr lang="ru-RU" dirty="0" smtClean="0"/>
              <a:t>проблемой: </a:t>
            </a:r>
            <a:r>
              <a:rPr lang="ru-RU" dirty="0"/>
              <a:t>с одной стороны, без энергии нельзя обеспечить  благополучия людей, а с другой – сохранение существующих темпов ее производства и потребления может привести к разрушению окружающей среды, серьезному ущербу здоровья человека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Главная </a:t>
            </a:r>
            <a:r>
              <a:rPr lang="ru-RU" dirty="0"/>
              <a:t>проблема современной энергетики </a:t>
            </a:r>
            <a:r>
              <a:rPr lang="ru-RU" dirty="0" smtClean="0"/>
              <a:t> является </a:t>
            </a:r>
            <a:r>
              <a:rPr lang="ru-RU" dirty="0"/>
              <a:t>не истощение минеральных ресурсов, а угрожающая экологическая обстановка: еще задолго до того, как будут использованы все мыслимые ресурсы, разразиться экологическая катастрофа, которая превратит Землю в планету, совершенно не приспособленную для жизни человека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Поэтому в </a:t>
            </a:r>
            <a:r>
              <a:rPr lang="ru-RU" dirty="0"/>
              <a:t>настоящее время наиболее разумным </a:t>
            </a:r>
            <a:r>
              <a:rPr lang="ru-RU" dirty="0" smtClean="0"/>
              <a:t>является  использование альтернативных источников энергии.</a:t>
            </a:r>
          </a:p>
          <a:p>
            <a:r>
              <a:rPr lang="ru-RU" dirty="0"/>
              <a:t> </a:t>
            </a:r>
          </a:p>
          <a:p>
            <a:endParaRPr lang="ru-RU" dirty="0"/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2050" name="Picture 2" descr="Картинка 6 из 1776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4143380"/>
            <a:ext cx="4572032" cy="25359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http://www.far.unito.it/metodologia/campionamento/ED00019_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3857628"/>
            <a:ext cx="3571900" cy="27860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938093192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0"/>
            <a:ext cx="43588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i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Источники</a:t>
            </a:r>
            <a:endParaRPr lang="ru-RU" sz="5400" b="1" i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285860"/>
            <a:ext cx="9144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2800" dirty="0" smtClean="0"/>
              <a:t>http://alternativenergy.ru/</a:t>
            </a:r>
            <a:endParaRPr lang="ru-RU" sz="2800" dirty="0" smtClean="0"/>
          </a:p>
          <a:p>
            <a:pPr marL="342900" indent="-342900">
              <a:buAutoNum type="arabicParenR"/>
            </a:pPr>
            <a:r>
              <a:rPr lang="en-US" sz="2800" dirty="0" smtClean="0"/>
              <a:t>http://ru.wikipedia.org/wiki/%C0%EB%FC%F2%E5%F0%ED%E0%F2%E8%E2%ED%E0%FF_%FD%ED%E5%F0%E3%E5%F2%E8%EA%E0</a:t>
            </a:r>
            <a:endParaRPr lang="ru-RU" sz="2800" dirty="0" smtClean="0"/>
          </a:p>
          <a:p>
            <a:pPr marL="342900" indent="-342900">
              <a:buAutoNum type="arabicParenR"/>
            </a:pPr>
            <a:r>
              <a:rPr lang="ru-RU" sz="2800" dirty="0" smtClean="0"/>
              <a:t> </a:t>
            </a:r>
            <a:r>
              <a:rPr lang="en-US" sz="2800" dirty="0" smtClean="0"/>
              <a:t>http://images.yandex.ru/</a:t>
            </a:r>
            <a:endParaRPr lang="ru-RU" sz="2800" dirty="0" smtClean="0"/>
          </a:p>
          <a:p>
            <a:pPr marL="342900" indent="-342900">
              <a:buAutoNum type="arabicParenR"/>
            </a:pPr>
            <a:endParaRPr lang="ru-RU" sz="2800" dirty="0"/>
          </a:p>
        </p:txBody>
      </p:sp>
      <p:pic>
        <p:nvPicPr>
          <p:cNvPr id="4" name="Picture 2" descr="Картинка 29 из 5356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2754894"/>
            <a:ext cx="4000528" cy="3888816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71736" y="0"/>
            <a:ext cx="422102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6000" b="1" i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проблема</a:t>
            </a:r>
            <a:endParaRPr lang="ru-RU" sz="6000" b="1" i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285860"/>
            <a:ext cx="9144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4000" dirty="0" smtClean="0"/>
              <a:t>Необходимость использования альтернативных источников  энергии вместо используемых в настоящее время.</a:t>
            </a:r>
            <a:endParaRPr lang="ru-RU" sz="4000" dirty="0"/>
          </a:p>
        </p:txBody>
      </p:sp>
      <p:pic>
        <p:nvPicPr>
          <p:cNvPr id="22532" name="Picture 4" descr="Картинка 2 из 15387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3357562"/>
            <a:ext cx="3031812" cy="32458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76261349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44824"/>
            <a:ext cx="9054081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i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Объект исследования –</a:t>
            </a:r>
          </a:p>
          <a:p>
            <a:pPr algn="ctr"/>
            <a:r>
              <a:rPr lang="ru-RU" sz="5400" b="1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Альтернативные</a:t>
            </a:r>
          </a:p>
          <a:p>
            <a:pPr algn="ctr"/>
            <a:r>
              <a:rPr lang="ru-RU" sz="5400" b="1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источники энергии</a:t>
            </a:r>
            <a:endParaRPr lang="ru-RU" sz="5400" b="1" i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21506" name="Picture 2" descr="Картинка 62 из 1776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4500570"/>
            <a:ext cx="2835826" cy="21752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08" name="Picture 4" descr="Картинка 63 из 1776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10" y="4500570"/>
            <a:ext cx="2905145" cy="21788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10" name="Picture 6" descr="Картинка 204 из 1776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42852"/>
            <a:ext cx="2071702" cy="17145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12" name="Picture 8" descr="Картинка 258 из 1776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6578" y="142852"/>
            <a:ext cx="2200665" cy="17430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795799108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0"/>
            <a:ext cx="36760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i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гипотеза</a:t>
            </a:r>
            <a:endParaRPr lang="ru-RU" sz="5400" b="1" i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000108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2400" dirty="0" smtClean="0"/>
              <a:t>В </a:t>
            </a:r>
            <a:r>
              <a:rPr lang="ru-RU" sz="2400" dirty="0"/>
              <a:t>связи с ограниченностью топливных ресурсов на Земле, а также </a:t>
            </a:r>
            <a:r>
              <a:rPr lang="ru-RU" sz="2400" dirty="0" smtClean="0"/>
              <a:t>возрастанием </a:t>
            </a:r>
            <a:r>
              <a:rPr lang="ru-RU" sz="2400" dirty="0"/>
              <a:t>катастрофических изменений в атмосфере и биосфере </a:t>
            </a:r>
            <a:r>
              <a:rPr lang="ru-RU" sz="2400" dirty="0" smtClean="0"/>
              <a:t>планеты, </a:t>
            </a:r>
            <a:r>
              <a:rPr lang="ru-RU" sz="2400" dirty="0"/>
              <a:t>существующая традиционная энергетика представляется </a:t>
            </a:r>
            <a:r>
              <a:rPr lang="ru-RU" sz="2400" dirty="0" smtClean="0"/>
              <a:t>тупиковой</a:t>
            </a:r>
            <a:r>
              <a:rPr lang="ru-RU" sz="2400" dirty="0"/>
              <a:t>.</a:t>
            </a:r>
            <a:endParaRPr lang="ru-RU" sz="2400" dirty="0" smtClean="0"/>
          </a:p>
          <a:p>
            <a:pPr lvl="0">
              <a:buFont typeface="Wingdings" pitchFamily="2" charset="2"/>
              <a:buChar char="Ø"/>
            </a:pPr>
            <a:r>
              <a:rPr lang="ru-RU" sz="2400" dirty="0"/>
              <a:t>Д</a:t>
            </a:r>
            <a:r>
              <a:rPr lang="ru-RU" sz="2400" dirty="0" smtClean="0"/>
              <a:t>ля </a:t>
            </a:r>
            <a:r>
              <a:rPr lang="ru-RU" sz="2400" dirty="0"/>
              <a:t>эволюционного развития общества </a:t>
            </a:r>
            <a:r>
              <a:rPr lang="ru-RU" sz="2400" dirty="0" smtClean="0"/>
              <a:t>нужен постепенный </a:t>
            </a:r>
            <a:r>
              <a:rPr lang="ru-RU" sz="2400" dirty="0"/>
              <a:t>переход на альтернативные источники энергии. </a:t>
            </a:r>
          </a:p>
          <a:p>
            <a:r>
              <a:rPr lang="ru-RU" sz="2400" dirty="0" smtClean="0"/>
              <a:t>Использование альтернативных источников энергии позволит сэкономить природные ресурсы, улучшить экологию Земли и безопасность людей на планете. </a:t>
            </a:r>
            <a:endParaRPr lang="ru-RU" sz="2400" dirty="0"/>
          </a:p>
        </p:txBody>
      </p:sp>
      <p:pic>
        <p:nvPicPr>
          <p:cNvPr id="4" name="Picture 2" descr="Картинка 36 из 11276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4000504"/>
            <a:ext cx="3214710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556137368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63688" y="16317"/>
            <a:ext cx="52565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i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Цель проекта</a:t>
            </a:r>
            <a:endParaRPr lang="ru-RU" sz="5400" b="1" i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142984"/>
            <a:ext cx="9144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/>
              <a:t>Описать возможности альтернативных источников энергии, их использование в разных областях человеческой деятельности, влияние их на глобально-экологические, политические, экономические и социальные проблемы в природе и обществе.</a:t>
            </a:r>
            <a:endParaRPr lang="ru-RU" sz="2800" dirty="0"/>
          </a:p>
        </p:txBody>
      </p:sp>
      <p:pic>
        <p:nvPicPr>
          <p:cNvPr id="19458" name="Picture 2" descr="Картинка 9 из 3894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3357562"/>
            <a:ext cx="5643602" cy="33040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385603885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714488"/>
            <a:ext cx="8592417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7200" b="1" i="1" cap="all" spc="0" dirty="0" smtClean="0">
                <a:ln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Виды </a:t>
            </a:r>
          </a:p>
          <a:p>
            <a:pPr algn="ctr"/>
            <a:r>
              <a:rPr lang="ru-RU" sz="7200" b="1" i="1" cap="all" dirty="0" smtClean="0">
                <a:ln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Альтернативной</a:t>
            </a:r>
          </a:p>
          <a:p>
            <a:pPr algn="ctr"/>
            <a:r>
              <a:rPr lang="ru-RU" sz="7200" b="1" i="1" cap="all" spc="0" dirty="0" smtClean="0">
                <a:ln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энергии</a:t>
            </a:r>
            <a:endParaRPr lang="ru-RU" sz="7200" b="1" i="1" cap="all" spc="0" dirty="0">
              <a:ln/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5-конечная звезда 2"/>
          <p:cNvSpPr/>
          <p:nvPr/>
        </p:nvSpPr>
        <p:spPr>
          <a:xfrm>
            <a:off x="214282" y="214290"/>
            <a:ext cx="2286016" cy="2000264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5-конечная звезда 3"/>
          <p:cNvSpPr/>
          <p:nvPr/>
        </p:nvSpPr>
        <p:spPr>
          <a:xfrm>
            <a:off x="6572264" y="214290"/>
            <a:ext cx="2286016" cy="2000264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214282" y="4572008"/>
            <a:ext cx="2286016" cy="2000264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6572264" y="4572008"/>
            <a:ext cx="2286016" cy="2000264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02029939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74838" y="0"/>
            <a:ext cx="61430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i="1" cap="all" spc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Энергия солнца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972712"/>
            <a:ext cx="9144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Ведущим экологически чистым источником энергии является Солнце. </a:t>
            </a:r>
            <a:endParaRPr lang="ru-RU" dirty="0" smtClean="0"/>
          </a:p>
          <a:p>
            <a:r>
              <a:rPr lang="ru-RU" dirty="0"/>
              <a:t>П</a:t>
            </a:r>
            <a:r>
              <a:rPr lang="ru-RU" dirty="0" smtClean="0"/>
              <a:t>о </a:t>
            </a:r>
            <a:r>
              <a:rPr lang="ru-RU" dirty="0"/>
              <a:t>утверждениям специалистов, гелиоэнергетика </a:t>
            </a:r>
            <a:r>
              <a:rPr lang="ru-RU" dirty="0" smtClean="0"/>
              <a:t>может </a:t>
            </a:r>
            <a:r>
              <a:rPr lang="ru-RU" dirty="0"/>
              <a:t>одна </a:t>
            </a:r>
            <a:r>
              <a:rPr lang="ru-RU" dirty="0" smtClean="0"/>
              <a:t>перекрыть </a:t>
            </a:r>
            <a:r>
              <a:rPr lang="ru-RU" dirty="0"/>
              <a:t>все </a:t>
            </a:r>
            <a:r>
              <a:rPr lang="ru-RU" dirty="0" smtClean="0"/>
              <a:t>потребности </a:t>
            </a:r>
            <a:r>
              <a:rPr lang="ru-RU" dirty="0"/>
              <a:t>человечества в энергии на тысячи лет вперед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Возможно </a:t>
            </a:r>
            <a:r>
              <a:rPr lang="ru-RU" dirty="0"/>
              <a:t>повысить КПД гелиоустановок в несколько раз, а разместив их на крышах домов и рядом с ними, мы обеспечим обогрев жилья, подогрев воды и работу бытовых электроприборов даже в умеренных широтах, не говоря уже о тропиках. </a:t>
            </a:r>
            <a:endParaRPr lang="ru-RU" dirty="0" smtClean="0"/>
          </a:p>
          <a:p>
            <a:r>
              <a:rPr lang="ru-RU" dirty="0" smtClean="0"/>
              <a:t>Для </a:t>
            </a:r>
            <a:r>
              <a:rPr lang="ru-RU" dirty="0"/>
              <a:t>нужд промышленности, требующих больших затрат энергии, можно использовать километровые пустыри и пустыни, сплошь уставленные мощными гелиоустановками</a:t>
            </a:r>
            <a:r>
              <a:rPr lang="ru-RU" dirty="0" smtClean="0"/>
              <a:t>.</a:t>
            </a:r>
          </a:p>
        </p:txBody>
      </p:sp>
      <p:pic>
        <p:nvPicPr>
          <p:cNvPr id="2050" name="Picture 2" descr="F:\физика\1322528831_5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857628"/>
            <a:ext cx="3683563" cy="28381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физика\brightsourc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571877"/>
            <a:ext cx="4789196" cy="32233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31270697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изика\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809" y="2949770"/>
            <a:ext cx="4668505" cy="36939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0"/>
            <a:ext cx="903649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 настоящее время в народном хозяйстве достаточно часто используется солнечная энергия – гелиотехнические  установки (различные типы солнечных теплиц, парников, опреснителей, водонагревателей, сушилок). Солнечные лучи, собранные в фокусе вогнутого зеркала, плавят самые тугоплавкие металлы. Ведутся работы по созданию солнечных электростанций, по использованию солнечной энергии для отопления домов и т.д. Практическое применение находят солнечные полупроводниковые батареи, позволяющие непосредственно превращать солнечную энергию в электрическую.</a:t>
            </a:r>
          </a:p>
          <a:p>
            <a:endParaRPr lang="ru-RU" sz="2000" dirty="0" smtClean="0"/>
          </a:p>
          <a:p>
            <a:endParaRPr lang="ru-RU" sz="2000" dirty="0"/>
          </a:p>
        </p:txBody>
      </p:sp>
      <p:pic>
        <p:nvPicPr>
          <p:cNvPr id="1027" name="Picture 3" descr="F:\физика\28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643182"/>
            <a:ext cx="4083496" cy="40005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52458494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216</TotalTime>
  <Words>1760</Words>
  <Application>Microsoft Office PowerPoint</Application>
  <PresentationFormat>Экран (4:3)</PresentationFormat>
  <Paragraphs>89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АнТоН:)</cp:lastModifiedBy>
  <cp:revision>32</cp:revision>
  <dcterms:created xsi:type="dcterms:W3CDTF">2012-01-22T10:07:52Z</dcterms:created>
  <dcterms:modified xsi:type="dcterms:W3CDTF">2012-01-24T15:17:59Z</dcterms:modified>
</cp:coreProperties>
</file>