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5" r:id="rId3"/>
    <p:sldId id="266" r:id="rId4"/>
    <p:sldId id="257" r:id="rId5"/>
    <p:sldId id="260" r:id="rId6"/>
    <p:sldId id="261" r:id="rId7"/>
    <p:sldId id="262" r:id="rId8"/>
    <p:sldId id="259" r:id="rId9"/>
    <p:sldId id="263" r:id="rId10"/>
    <p:sldId id="258" r:id="rId11"/>
    <p:sldId id="268" r:id="rId12"/>
    <p:sldId id="269" r:id="rId13"/>
    <p:sldId id="270" r:id="rId14"/>
    <p:sldId id="271" r:id="rId15"/>
    <p:sldId id="272" r:id="rId16"/>
    <p:sldId id="267" r:id="rId17"/>
    <p:sldId id="273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21" autoAdjust="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endParaRPr lang="ru-RU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fld id="{4766845B-3840-4C72-B8D0-3DDB73208B8F}" type="datetimeFigureOut">
              <a:rPr lang="ru-RU"/>
              <a:pPr/>
              <a:t>21.12.2011</a:t>
            </a:fld>
            <a:endParaRPr lang="ru-RU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endParaRPr lang="ru-RU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fld id="{11AF7BB9-4E73-4C7C-861D-040B7C3BC68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endParaRPr lang="ru-RU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fld id="{C68A7873-0380-488F-B669-1C42255D5558}" type="datetimeFigureOut">
              <a:rPr lang="ru-RU"/>
              <a:pPr/>
              <a:t>21.12.2011</a:t>
            </a:fld>
            <a:endParaRPr lang="ru-RU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endParaRPr lang="ru-RU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fld id="{0A5E1654-9867-44A9-A771-947742851F9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0A58F-3D4A-4701-9003-B3CA1F45B9C9}" type="datetimeFigureOut">
              <a:rPr lang="ru-RU"/>
              <a:pPr>
                <a:defRPr/>
              </a:pPr>
              <a:t>21.12.2011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2CA4C-D0F6-4BC5-9B7A-84D8786717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A5B44-6237-486A-A440-4E5A73E7E97B}" type="datetimeFigureOut">
              <a:rPr lang="ru-RU"/>
              <a:pPr>
                <a:defRPr/>
              </a:pPr>
              <a:t>21.12.2011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14881-9CFE-47F0-BDD1-7BAEE33876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1DC5E-1A1A-4BAC-A230-11D1BB154885}" type="datetimeFigureOut">
              <a:rPr lang="ru-RU"/>
              <a:pPr>
                <a:defRPr/>
              </a:pPr>
              <a:t>21.12.2011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39DAB-1A47-4113-8C0F-1EEE04E2CA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73EC4-B030-420E-941B-C5B5CDED05F2}" type="datetimeFigureOut">
              <a:rPr lang="ru-RU"/>
              <a:pPr>
                <a:defRPr/>
              </a:pPr>
              <a:t>21.12.2011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272E5-1A6E-4A03-B3AF-C42633DFD5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89875-9DB6-4F0D-B5DA-28D6FCD71F83}" type="datetimeFigureOut">
              <a:rPr lang="ru-RU"/>
              <a:pPr>
                <a:defRPr/>
              </a:pPr>
              <a:t>21.12.2011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9C4E9-F368-44E3-8D7E-64F014F239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85296-75D2-4A45-93C8-E2C988E78534}" type="datetimeFigureOut">
              <a:rPr lang="ru-RU"/>
              <a:pPr>
                <a:defRPr/>
              </a:pPr>
              <a:t>21.12.2011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30EA9-7FFD-40EC-B9AF-CAF616C59E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48EAF-6C8D-4EA9-8CB1-DA67957898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826C5-7F2B-4FF4-A8B0-818925DC575A}" type="datetimeFigureOut">
              <a:rPr lang="ru-RU"/>
              <a:pPr>
                <a:defRPr/>
              </a:pPr>
              <a:t>21.12.2011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CEB4C-9225-4B6A-981E-020C5F0D1EB4}" type="datetimeFigureOut">
              <a:rPr lang="ru-RU"/>
              <a:pPr>
                <a:defRPr/>
              </a:pPr>
              <a:t>21.12.2011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29A9A-91B1-48E3-A200-056FC4A5D2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6085A-7243-42FD-A107-D61B37555B53}" type="datetimeFigureOut">
              <a:rPr lang="ru-RU"/>
              <a:pPr>
                <a:defRPr/>
              </a:pPr>
              <a:t>21.12.2011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3A9E1-D147-4ED4-9AFB-A89726D2F2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15D49-AF38-4989-8150-756DEE1B6ABF}" type="datetimeFigureOut">
              <a:rPr lang="ru-RU"/>
              <a:pPr>
                <a:defRPr/>
              </a:pPr>
              <a:t>21.12.2011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1AA99-AE44-417B-9707-17FD8D1206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92C68-0A7F-4EEE-9FEE-A05C859DD8DA}" type="datetimeFigureOut">
              <a:rPr lang="ru-RU"/>
              <a:pPr>
                <a:defRPr/>
              </a:pPr>
              <a:t>21.12.2011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00681-7F8C-4F76-ADAB-79893C03A0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D83145E-CA69-4235-88A0-9296E175DE6F}" type="datetimeFigureOut">
              <a:rPr lang="ru-RU"/>
              <a:pPr>
                <a:defRPr/>
              </a:pPr>
              <a:t>21.12.2011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2B77ABD-4FDF-42F3-8718-D87F34CA4F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  <p:sldLayoutId id="2147483678" r:id="rId2"/>
    <p:sldLayoutId id="2147483685" r:id="rId3"/>
    <p:sldLayoutId id="2147483679" r:id="rId4"/>
    <p:sldLayoutId id="2147483686" r:id="rId5"/>
    <p:sldLayoutId id="2147483680" r:id="rId6"/>
    <p:sldLayoutId id="2147483681" r:id="rId7"/>
    <p:sldLayoutId id="2147483687" r:id="rId8"/>
    <p:sldLayoutId id="2147483688" r:id="rId9"/>
    <p:sldLayoutId id="2147483682" r:id="rId10"/>
    <p:sldLayoutId id="21474836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E:\опыт\IMG_417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63" y="4214813"/>
            <a:ext cx="3154362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250825" y="692150"/>
            <a:ext cx="8713788" cy="3024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Учебно-исследовательская работа по физике:</a:t>
            </a:r>
          </a:p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«Выращивание кристаллов динамическим и статическим методами»</a:t>
            </a:r>
          </a:p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«Проверка серии выращенных кристаллов ADP на электропроводность»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При выращивании динамическим методом вращающихся потоков нам необходим кристаллизатор показанный на рисунке ниже.</a:t>
            </a:r>
            <a:endParaRPr lang="ru-RU"/>
          </a:p>
        </p:txBody>
      </p:sp>
      <p:pic>
        <p:nvPicPr>
          <p:cNvPr id="2253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714620"/>
            <a:ext cx="3240088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Box 7"/>
          <p:cNvSpPr txBox="1">
            <a:spLocks noChangeArrowheads="1"/>
          </p:cNvSpPr>
          <p:nvPr/>
        </p:nvSpPr>
        <p:spPr bwMode="auto">
          <a:xfrm>
            <a:off x="2857500" y="6143625"/>
            <a:ext cx="2619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onstantia" pitchFamily="18" charset="0"/>
              </a:rPr>
              <a:t>Общий вид термостата</a:t>
            </a:r>
          </a:p>
        </p:txBody>
      </p:sp>
      <p:grpSp>
        <p:nvGrpSpPr>
          <p:cNvPr id="22533" name="Group 5"/>
          <p:cNvGrpSpPr>
            <a:grpSpLocks/>
          </p:cNvGrpSpPr>
          <p:nvPr/>
        </p:nvGrpSpPr>
        <p:grpSpPr bwMode="auto">
          <a:xfrm>
            <a:off x="4500562" y="2643182"/>
            <a:ext cx="4286280" cy="4214818"/>
            <a:chOff x="2159" y="2757"/>
            <a:chExt cx="8322" cy="10032"/>
          </a:xfrm>
        </p:grpSpPr>
        <p:sp>
          <p:nvSpPr>
            <p:cNvPr id="22534" name="Line 6"/>
            <p:cNvSpPr>
              <a:spLocks noChangeShapeType="1"/>
            </p:cNvSpPr>
            <p:nvPr/>
          </p:nvSpPr>
          <p:spPr bwMode="auto">
            <a:xfrm>
              <a:off x="2957" y="10395"/>
              <a:ext cx="67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35" name="Line 7"/>
            <p:cNvSpPr>
              <a:spLocks noChangeShapeType="1"/>
            </p:cNvSpPr>
            <p:nvPr/>
          </p:nvSpPr>
          <p:spPr bwMode="auto">
            <a:xfrm>
              <a:off x="2786" y="10224"/>
              <a:ext cx="70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36" name="Line 8"/>
            <p:cNvSpPr>
              <a:spLocks noChangeShapeType="1"/>
            </p:cNvSpPr>
            <p:nvPr/>
          </p:nvSpPr>
          <p:spPr bwMode="auto">
            <a:xfrm>
              <a:off x="4895" y="4695"/>
              <a:ext cx="0" cy="38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37" name="Line 9"/>
            <p:cNvSpPr>
              <a:spLocks noChangeShapeType="1"/>
            </p:cNvSpPr>
            <p:nvPr/>
          </p:nvSpPr>
          <p:spPr bwMode="auto">
            <a:xfrm>
              <a:off x="7745" y="4695"/>
              <a:ext cx="0" cy="38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38" name="Line 10"/>
            <p:cNvSpPr>
              <a:spLocks noChangeShapeType="1"/>
            </p:cNvSpPr>
            <p:nvPr/>
          </p:nvSpPr>
          <p:spPr bwMode="auto">
            <a:xfrm>
              <a:off x="5009" y="5436"/>
              <a:ext cx="262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39" name="Line 11"/>
            <p:cNvSpPr>
              <a:spLocks noChangeShapeType="1"/>
            </p:cNvSpPr>
            <p:nvPr/>
          </p:nvSpPr>
          <p:spPr bwMode="auto">
            <a:xfrm>
              <a:off x="5066" y="5550"/>
              <a:ext cx="3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40" name="Line 12"/>
            <p:cNvSpPr>
              <a:spLocks noChangeShapeType="1"/>
            </p:cNvSpPr>
            <p:nvPr/>
          </p:nvSpPr>
          <p:spPr bwMode="auto">
            <a:xfrm>
              <a:off x="4895" y="8514"/>
              <a:ext cx="28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41" name="Line 13"/>
            <p:cNvSpPr>
              <a:spLocks noChangeShapeType="1"/>
            </p:cNvSpPr>
            <p:nvPr/>
          </p:nvSpPr>
          <p:spPr bwMode="auto">
            <a:xfrm>
              <a:off x="5009" y="4695"/>
              <a:ext cx="0" cy="37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42" name="Line 14"/>
            <p:cNvSpPr>
              <a:spLocks noChangeShapeType="1"/>
            </p:cNvSpPr>
            <p:nvPr/>
          </p:nvSpPr>
          <p:spPr bwMode="auto">
            <a:xfrm>
              <a:off x="7631" y="4695"/>
              <a:ext cx="0" cy="37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43" name="Line 15"/>
            <p:cNvSpPr>
              <a:spLocks noChangeShapeType="1"/>
            </p:cNvSpPr>
            <p:nvPr/>
          </p:nvSpPr>
          <p:spPr bwMode="auto">
            <a:xfrm>
              <a:off x="5009" y="8400"/>
              <a:ext cx="262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44" name="Rectangle 16"/>
            <p:cNvSpPr>
              <a:spLocks noChangeArrowheads="1"/>
            </p:cNvSpPr>
            <p:nvPr/>
          </p:nvSpPr>
          <p:spPr bwMode="auto">
            <a:xfrm>
              <a:off x="4838" y="4581"/>
              <a:ext cx="228" cy="114"/>
            </a:xfrm>
            <a:prstGeom prst="rect">
              <a:avLst/>
            </a:prstGeom>
            <a:pattFill prst="lgConfetti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7574" y="4581"/>
              <a:ext cx="228" cy="114"/>
            </a:xfrm>
            <a:prstGeom prst="rect">
              <a:avLst/>
            </a:prstGeom>
            <a:pattFill prst="lgConfetti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46" name="AutoShape 18"/>
            <p:cNvSpPr>
              <a:spLocks noChangeArrowheads="1"/>
            </p:cNvSpPr>
            <p:nvPr/>
          </p:nvSpPr>
          <p:spPr bwMode="auto">
            <a:xfrm>
              <a:off x="5066" y="4581"/>
              <a:ext cx="2508" cy="228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dash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47" name="Line 19"/>
            <p:cNvSpPr>
              <a:spLocks noChangeShapeType="1"/>
            </p:cNvSpPr>
            <p:nvPr/>
          </p:nvSpPr>
          <p:spPr bwMode="auto">
            <a:xfrm>
              <a:off x="4781" y="4581"/>
              <a:ext cx="0" cy="2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48" name="Line 20"/>
            <p:cNvSpPr>
              <a:spLocks noChangeShapeType="1"/>
            </p:cNvSpPr>
            <p:nvPr/>
          </p:nvSpPr>
          <p:spPr bwMode="auto">
            <a:xfrm>
              <a:off x="7859" y="4581"/>
              <a:ext cx="0" cy="2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49" name="Line 21"/>
            <p:cNvSpPr>
              <a:spLocks noChangeShapeType="1"/>
            </p:cNvSpPr>
            <p:nvPr/>
          </p:nvSpPr>
          <p:spPr bwMode="auto">
            <a:xfrm>
              <a:off x="4781" y="4581"/>
              <a:ext cx="5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50" name="Line 22"/>
            <p:cNvSpPr>
              <a:spLocks noChangeShapeType="1"/>
            </p:cNvSpPr>
            <p:nvPr/>
          </p:nvSpPr>
          <p:spPr bwMode="auto">
            <a:xfrm>
              <a:off x="7802" y="4581"/>
              <a:ext cx="5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51" name="Line 23"/>
            <p:cNvSpPr>
              <a:spLocks noChangeShapeType="1"/>
            </p:cNvSpPr>
            <p:nvPr/>
          </p:nvSpPr>
          <p:spPr bwMode="auto">
            <a:xfrm flipH="1">
              <a:off x="4325" y="4866"/>
              <a:ext cx="45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52" name="Line 24"/>
            <p:cNvSpPr>
              <a:spLocks noChangeShapeType="1"/>
            </p:cNvSpPr>
            <p:nvPr/>
          </p:nvSpPr>
          <p:spPr bwMode="auto">
            <a:xfrm flipH="1">
              <a:off x="7859" y="4866"/>
              <a:ext cx="45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53" name="Line 25"/>
            <p:cNvSpPr>
              <a:spLocks noChangeShapeType="1"/>
            </p:cNvSpPr>
            <p:nvPr/>
          </p:nvSpPr>
          <p:spPr bwMode="auto">
            <a:xfrm flipV="1">
              <a:off x="4325" y="4353"/>
              <a:ext cx="0" cy="5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54" name="Line 26"/>
            <p:cNvSpPr>
              <a:spLocks noChangeShapeType="1"/>
            </p:cNvSpPr>
            <p:nvPr/>
          </p:nvSpPr>
          <p:spPr bwMode="auto">
            <a:xfrm flipV="1">
              <a:off x="8315" y="4353"/>
              <a:ext cx="0" cy="5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55" name="Line 27"/>
            <p:cNvSpPr>
              <a:spLocks noChangeShapeType="1"/>
            </p:cNvSpPr>
            <p:nvPr/>
          </p:nvSpPr>
          <p:spPr bwMode="auto">
            <a:xfrm>
              <a:off x="4325" y="4353"/>
              <a:ext cx="399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56" name="Line 28"/>
            <p:cNvSpPr>
              <a:spLocks noChangeShapeType="1"/>
            </p:cNvSpPr>
            <p:nvPr/>
          </p:nvSpPr>
          <p:spPr bwMode="auto">
            <a:xfrm>
              <a:off x="4439" y="4353"/>
              <a:ext cx="0" cy="5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57" name="Line 29"/>
            <p:cNvSpPr>
              <a:spLocks noChangeShapeType="1"/>
            </p:cNvSpPr>
            <p:nvPr/>
          </p:nvSpPr>
          <p:spPr bwMode="auto">
            <a:xfrm>
              <a:off x="4667" y="4353"/>
              <a:ext cx="0" cy="5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58" name="Line 30"/>
            <p:cNvSpPr>
              <a:spLocks noChangeShapeType="1"/>
            </p:cNvSpPr>
            <p:nvPr/>
          </p:nvSpPr>
          <p:spPr bwMode="auto">
            <a:xfrm>
              <a:off x="7973" y="4353"/>
              <a:ext cx="0" cy="5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59" name="Line 31"/>
            <p:cNvSpPr>
              <a:spLocks noChangeShapeType="1"/>
            </p:cNvSpPr>
            <p:nvPr/>
          </p:nvSpPr>
          <p:spPr bwMode="auto">
            <a:xfrm>
              <a:off x="8201" y="4353"/>
              <a:ext cx="0" cy="5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60" name="Rectangle 32"/>
            <p:cNvSpPr>
              <a:spLocks noChangeArrowheads="1"/>
            </p:cNvSpPr>
            <p:nvPr/>
          </p:nvSpPr>
          <p:spPr bwMode="auto">
            <a:xfrm>
              <a:off x="4496" y="4296"/>
              <a:ext cx="114" cy="48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61" name="Rectangle 33"/>
            <p:cNvSpPr>
              <a:spLocks noChangeArrowheads="1"/>
            </p:cNvSpPr>
            <p:nvPr/>
          </p:nvSpPr>
          <p:spPr bwMode="auto">
            <a:xfrm>
              <a:off x="8030" y="4296"/>
              <a:ext cx="114" cy="48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62" name="AutoShape 34"/>
            <p:cNvSpPr>
              <a:spLocks noChangeArrowheads="1"/>
            </p:cNvSpPr>
            <p:nvPr/>
          </p:nvSpPr>
          <p:spPr bwMode="auto">
            <a:xfrm flipV="1">
              <a:off x="4895" y="8514"/>
              <a:ext cx="399" cy="228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lgConfetti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63" name="AutoShape 35"/>
            <p:cNvSpPr>
              <a:spLocks noChangeArrowheads="1"/>
            </p:cNvSpPr>
            <p:nvPr/>
          </p:nvSpPr>
          <p:spPr bwMode="auto">
            <a:xfrm flipV="1">
              <a:off x="7346" y="8514"/>
              <a:ext cx="399" cy="228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lgConfetti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64" name="Rectangle 36"/>
            <p:cNvSpPr>
              <a:spLocks noChangeArrowheads="1"/>
            </p:cNvSpPr>
            <p:nvPr/>
          </p:nvSpPr>
          <p:spPr bwMode="auto">
            <a:xfrm>
              <a:off x="4325" y="8685"/>
              <a:ext cx="1425" cy="228"/>
            </a:xfrm>
            <a:prstGeom prst="rect">
              <a:avLst/>
            </a:prstGeom>
            <a:pattFill prst="ltDn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65" name="Rectangle 37"/>
            <p:cNvSpPr>
              <a:spLocks noChangeArrowheads="1"/>
            </p:cNvSpPr>
            <p:nvPr/>
          </p:nvSpPr>
          <p:spPr bwMode="auto">
            <a:xfrm>
              <a:off x="7916" y="8913"/>
              <a:ext cx="342" cy="1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2566" name="Group 38"/>
            <p:cNvGrpSpPr>
              <a:grpSpLocks/>
            </p:cNvGrpSpPr>
            <p:nvPr/>
          </p:nvGrpSpPr>
          <p:grpSpPr bwMode="auto">
            <a:xfrm>
              <a:off x="4382" y="8913"/>
              <a:ext cx="342" cy="114"/>
              <a:chOff x="4268" y="8943"/>
              <a:chExt cx="342" cy="114"/>
            </a:xfrm>
          </p:grpSpPr>
          <p:sp>
            <p:nvSpPr>
              <p:cNvPr id="22567" name="Rectangle 39"/>
              <p:cNvSpPr>
                <a:spLocks noChangeArrowheads="1"/>
              </p:cNvSpPr>
              <p:nvPr/>
            </p:nvSpPr>
            <p:spPr bwMode="auto">
              <a:xfrm>
                <a:off x="4268" y="8943"/>
                <a:ext cx="342" cy="11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568" name="Line 40"/>
              <p:cNvSpPr>
                <a:spLocks noChangeShapeType="1"/>
              </p:cNvSpPr>
              <p:nvPr/>
            </p:nvSpPr>
            <p:spPr bwMode="auto">
              <a:xfrm>
                <a:off x="4325" y="8943"/>
                <a:ext cx="0" cy="1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569" name="Line 41"/>
              <p:cNvSpPr>
                <a:spLocks noChangeShapeType="1"/>
              </p:cNvSpPr>
              <p:nvPr/>
            </p:nvSpPr>
            <p:spPr bwMode="auto">
              <a:xfrm>
                <a:off x="4553" y="8943"/>
                <a:ext cx="0" cy="1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2570" name="Line 42"/>
            <p:cNvSpPr>
              <a:spLocks noChangeShapeType="1"/>
            </p:cNvSpPr>
            <p:nvPr/>
          </p:nvSpPr>
          <p:spPr bwMode="auto">
            <a:xfrm>
              <a:off x="7973" y="8913"/>
              <a:ext cx="0" cy="1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71" name="Line 43"/>
            <p:cNvSpPr>
              <a:spLocks noChangeShapeType="1"/>
            </p:cNvSpPr>
            <p:nvPr/>
          </p:nvSpPr>
          <p:spPr bwMode="auto">
            <a:xfrm>
              <a:off x="8201" y="8913"/>
              <a:ext cx="0" cy="1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2572" name="Group 44"/>
            <p:cNvGrpSpPr>
              <a:grpSpLocks/>
            </p:cNvGrpSpPr>
            <p:nvPr/>
          </p:nvGrpSpPr>
          <p:grpSpPr bwMode="auto">
            <a:xfrm>
              <a:off x="4382" y="4923"/>
              <a:ext cx="342" cy="114"/>
              <a:chOff x="4268" y="8943"/>
              <a:chExt cx="342" cy="114"/>
            </a:xfrm>
          </p:grpSpPr>
          <p:sp>
            <p:nvSpPr>
              <p:cNvPr id="22573" name="Rectangle 45"/>
              <p:cNvSpPr>
                <a:spLocks noChangeArrowheads="1"/>
              </p:cNvSpPr>
              <p:nvPr/>
            </p:nvSpPr>
            <p:spPr bwMode="auto">
              <a:xfrm>
                <a:off x="4268" y="8943"/>
                <a:ext cx="342" cy="11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574" name="Line 46"/>
              <p:cNvSpPr>
                <a:spLocks noChangeShapeType="1"/>
              </p:cNvSpPr>
              <p:nvPr/>
            </p:nvSpPr>
            <p:spPr bwMode="auto">
              <a:xfrm>
                <a:off x="4325" y="8943"/>
                <a:ext cx="0" cy="1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575" name="Line 47"/>
              <p:cNvSpPr>
                <a:spLocks noChangeShapeType="1"/>
              </p:cNvSpPr>
              <p:nvPr/>
            </p:nvSpPr>
            <p:spPr bwMode="auto">
              <a:xfrm>
                <a:off x="4553" y="8943"/>
                <a:ext cx="0" cy="1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22576" name="Group 48"/>
            <p:cNvGrpSpPr>
              <a:grpSpLocks/>
            </p:cNvGrpSpPr>
            <p:nvPr/>
          </p:nvGrpSpPr>
          <p:grpSpPr bwMode="auto">
            <a:xfrm>
              <a:off x="7916" y="4923"/>
              <a:ext cx="342" cy="114"/>
              <a:chOff x="4268" y="8943"/>
              <a:chExt cx="342" cy="114"/>
            </a:xfrm>
          </p:grpSpPr>
          <p:sp>
            <p:nvSpPr>
              <p:cNvPr id="22577" name="Rectangle 49"/>
              <p:cNvSpPr>
                <a:spLocks noChangeArrowheads="1"/>
              </p:cNvSpPr>
              <p:nvPr/>
            </p:nvSpPr>
            <p:spPr bwMode="auto">
              <a:xfrm>
                <a:off x="4268" y="8943"/>
                <a:ext cx="342" cy="11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578" name="Line 50"/>
              <p:cNvSpPr>
                <a:spLocks noChangeShapeType="1"/>
              </p:cNvSpPr>
              <p:nvPr/>
            </p:nvSpPr>
            <p:spPr bwMode="auto">
              <a:xfrm>
                <a:off x="4325" y="8943"/>
                <a:ext cx="0" cy="1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579" name="Line 51"/>
              <p:cNvSpPr>
                <a:spLocks noChangeShapeType="1"/>
              </p:cNvSpPr>
              <p:nvPr/>
            </p:nvSpPr>
            <p:spPr bwMode="auto">
              <a:xfrm>
                <a:off x="4553" y="8943"/>
                <a:ext cx="0" cy="1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2580" name="Rectangle 52"/>
            <p:cNvSpPr>
              <a:spLocks noChangeArrowheads="1"/>
            </p:cNvSpPr>
            <p:nvPr/>
          </p:nvSpPr>
          <p:spPr bwMode="auto">
            <a:xfrm>
              <a:off x="3014" y="5037"/>
              <a:ext cx="1824" cy="1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81" name="Rectangle 53"/>
            <p:cNvSpPr>
              <a:spLocks noChangeArrowheads="1"/>
            </p:cNvSpPr>
            <p:nvPr/>
          </p:nvSpPr>
          <p:spPr bwMode="auto">
            <a:xfrm>
              <a:off x="7802" y="5037"/>
              <a:ext cx="1824" cy="1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82" name="Line 54"/>
            <p:cNvSpPr>
              <a:spLocks noChangeShapeType="1"/>
            </p:cNvSpPr>
            <p:nvPr/>
          </p:nvSpPr>
          <p:spPr bwMode="auto">
            <a:xfrm>
              <a:off x="4211" y="5208"/>
              <a:ext cx="0" cy="3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83" name="Line 55"/>
            <p:cNvSpPr>
              <a:spLocks noChangeShapeType="1"/>
            </p:cNvSpPr>
            <p:nvPr/>
          </p:nvSpPr>
          <p:spPr bwMode="auto">
            <a:xfrm>
              <a:off x="3983" y="5208"/>
              <a:ext cx="0" cy="3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84" name="Line 56"/>
            <p:cNvSpPr>
              <a:spLocks noChangeShapeType="1"/>
            </p:cNvSpPr>
            <p:nvPr/>
          </p:nvSpPr>
          <p:spPr bwMode="auto">
            <a:xfrm>
              <a:off x="8657" y="5208"/>
              <a:ext cx="0" cy="3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85" name="Line 57"/>
            <p:cNvSpPr>
              <a:spLocks noChangeShapeType="1"/>
            </p:cNvSpPr>
            <p:nvPr/>
          </p:nvSpPr>
          <p:spPr bwMode="auto">
            <a:xfrm>
              <a:off x="8429" y="5208"/>
              <a:ext cx="0" cy="3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86" name="Arc 58"/>
            <p:cNvSpPr>
              <a:spLocks/>
            </p:cNvSpPr>
            <p:nvPr/>
          </p:nvSpPr>
          <p:spPr bwMode="auto">
            <a:xfrm rot="-10800000">
              <a:off x="4211" y="8970"/>
              <a:ext cx="228" cy="2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87" name="Arc 59"/>
            <p:cNvSpPr>
              <a:spLocks/>
            </p:cNvSpPr>
            <p:nvPr/>
          </p:nvSpPr>
          <p:spPr bwMode="auto">
            <a:xfrm rot="10800000" flipH="1">
              <a:off x="8201" y="8970"/>
              <a:ext cx="228" cy="2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88" name="Line 60"/>
            <p:cNvSpPr>
              <a:spLocks noChangeShapeType="1"/>
            </p:cNvSpPr>
            <p:nvPr/>
          </p:nvSpPr>
          <p:spPr bwMode="auto">
            <a:xfrm>
              <a:off x="4439" y="9198"/>
              <a:ext cx="37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89" name="Arc 61"/>
            <p:cNvSpPr>
              <a:spLocks/>
            </p:cNvSpPr>
            <p:nvPr/>
          </p:nvSpPr>
          <p:spPr bwMode="auto">
            <a:xfrm rot="-10800000">
              <a:off x="3983" y="8970"/>
              <a:ext cx="456" cy="45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90" name="Line 62"/>
            <p:cNvSpPr>
              <a:spLocks noChangeShapeType="1"/>
            </p:cNvSpPr>
            <p:nvPr/>
          </p:nvSpPr>
          <p:spPr bwMode="auto">
            <a:xfrm>
              <a:off x="4439" y="9426"/>
              <a:ext cx="38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91" name="Arc 63"/>
            <p:cNvSpPr>
              <a:spLocks/>
            </p:cNvSpPr>
            <p:nvPr/>
          </p:nvSpPr>
          <p:spPr bwMode="auto">
            <a:xfrm rot="-16200000">
              <a:off x="8201" y="8970"/>
              <a:ext cx="456" cy="45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92" name="Line 64"/>
            <p:cNvSpPr>
              <a:spLocks noChangeShapeType="1"/>
            </p:cNvSpPr>
            <p:nvPr/>
          </p:nvSpPr>
          <p:spPr bwMode="auto">
            <a:xfrm rot="-5400000">
              <a:off x="8401" y="9226"/>
              <a:ext cx="0" cy="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93" name="Line 65"/>
            <p:cNvSpPr>
              <a:spLocks noChangeShapeType="1"/>
            </p:cNvSpPr>
            <p:nvPr/>
          </p:nvSpPr>
          <p:spPr bwMode="auto">
            <a:xfrm rot="-5400000">
              <a:off x="4240" y="9226"/>
              <a:ext cx="0" cy="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2594" name="Group 66"/>
            <p:cNvGrpSpPr>
              <a:grpSpLocks/>
            </p:cNvGrpSpPr>
            <p:nvPr/>
          </p:nvGrpSpPr>
          <p:grpSpPr bwMode="auto">
            <a:xfrm flipV="1">
              <a:off x="4268" y="9269"/>
              <a:ext cx="1026" cy="134"/>
              <a:chOff x="3071" y="9741"/>
              <a:chExt cx="1367" cy="177"/>
            </a:xfrm>
          </p:grpSpPr>
          <p:sp>
            <p:nvSpPr>
              <p:cNvPr id="22595" name="Arc 67"/>
              <p:cNvSpPr>
                <a:spLocks/>
              </p:cNvSpPr>
              <p:nvPr/>
            </p:nvSpPr>
            <p:spPr bwMode="auto">
              <a:xfrm rot="-5400000">
                <a:off x="3155" y="9660"/>
                <a:ext cx="174" cy="342"/>
              </a:xfrm>
              <a:custGeom>
                <a:avLst/>
                <a:gdLst>
                  <a:gd name="G0" fmla="+- 409 0 0"/>
                  <a:gd name="G1" fmla="+- 21600 0 0"/>
                  <a:gd name="G2" fmla="+- 21600 0 0"/>
                  <a:gd name="T0" fmla="*/ 409 w 22009"/>
                  <a:gd name="T1" fmla="*/ 0 h 43200"/>
                  <a:gd name="T2" fmla="*/ 0 w 22009"/>
                  <a:gd name="T3" fmla="*/ 43196 h 43200"/>
                  <a:gd name="T4" fmla="*/ 409 w 220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09" h="43200" fill="none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</a:path>
                  <a:path w="22009" h="43200" stroke="0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  <a:lnTo>
                      <a:pt x="409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596" name="Arc 68"/>
              <p:cNvSpPr>
                <a:spLocks/>
              </p:cNvSpPr>
              <p:nvPr/>
            </p:nvSpPr>
            <p:spPr bwMode="auto">
              <a:xfrm rot="-5400000">
                <a:off x="3496" y="9657"/>
                <a:ext cx="174" cy="342"/>
              </a:xfrm>
              <a:custGeom>
                <a:avLst/>
                <a:gdLst>
                  <a:gd name="G0" fmla="+- 409 0 0"/>
                  <a:gd name="G1" fmla="+- 21600 0 0"/>
                  <a:gd name="G2" fmla="+- 21600 0 0"/>
                  <a:gd name="T0" fmla="*/ 409 w 22009"/>
                  <a:gd name="T1" fmla="*/ 0 h 43200"/>
                  <a:gd name="T2" fmla="*/ 0 w 22009"/>
                  <a:gd name="T3" fmla="*/ 43196 h 43200"/>
                  <a:gd name="T4" fmla="*/ 409 w 220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09" h="43200" fill="none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</a:path>
                  <a:path w="22009" h="43200" stroke="0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  <a:lnTo>
                      <a:pt x="409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597" name="Arc 69"/>
              <p:cNvSpPr>
                <a:spLocks/>
              </p:cNvSpPr>
              <p:nvPr/>
            </p:nvSpPr>
            <p:spPr bwMode="auto">
              <a:xfrm rot="-5400000">
                <a:off x="3838" y="9657"/>
                <a:ext cx="174" cy="342"/>
              </a:xfrm>
              <a:custGeom>
                <a:avLst/>
                <a:gdLst>
                  <a:gd name="G0" fmla="+- 409 0 0"/>
                  <a:gd name="G1" fmla="+- 21600 0 0"/>
                  <a:gd name="G2" fmla="+- 21600 0 0"/>
                  <a:gd name="T0" fmla="*/ 409 w 22009"/>
                  <a:gd name="T1" fmla="*/ 0 h 43200"/>
                  <a:gd name="T2" fmla="*/ 0 w 22009"/>
                  <a:gd name="T3" fmla="*/ 43196 h 43200"/>
                  <a:gd name="T4" fmla="*/ 409 w 220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09" h="43200" fill="none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</a:path>
                  <a:path w="22009" h="43200" stroke="0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  <a:lnTo>
                      <a:pt x="409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598" name="Arc 70"/>
              <p:cNvSpPr>
                <a:spLocks/>
              </p:cNvSpPr>
              <p:nvPr/>
            </p:nvSpPr>
            <p:spPr bwMode="auto">
              <a:xfrm rot="-5400000">
                <a:off x="4180" y="9657"/>
                <a:ext cx="174" cy="342"/>
              </a:xfrm>
              <a:custGeom>
                <a:avLst/>
                <a:gdLst>
                  <a:gd name="G0" fmla="+- 409 0 0"/>
                  <a:gd name="G1" fmla="+- 21600 0 0"/>
                  <a:gd name="G2" fmla="+- 21600 0 0"/>
                  <a:gd name="T0" fmla="*/ 409 w 22009"/>
                  <a:gd name="T1" fmla="*/ 0 h 43200"/>
                  <a:gd name="T2" fmla="*/ 0 w 22009"/>
                  <a:gd name="T3" fmla="*/ 43196 h 43200"/>
                  <a:gd name="T4" fmla="*/ 409 w 220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09" h="43200" fill="none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</a:path>
                  <a:path w="22009" h="43200" stroke="0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  <a:lnTo>
                      <a:pt x="409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22599" name="Group 71"/>
            <p:cNvGrpSpPr>
              <a:grpSpLocks/>
            </p:cNvGrpSpPr>
            <p:nvPr/>
          </p:nvGrpSpPr>
          <p:grpSpPr bwMode="auto">
            <a:xfrm flipV="1">
              <a:off x="5294" y="9255"/>
              <a:ext cx="1026" cy="134"/>
              <a:chOff x="3071" y="9741"/>
              <a:chExt cx="1367" cy="177"/>
            </a:xfrm>
          </p:grpSpPr>
          <p:sp>
            <p:nvSpPr>
              <p:cNvPr id="22600" name="Arc 72"/>
              <p:cNvSpPr>
                <a:spLocks/>
              </p:cNvSpPr>
              <p:nvPr/>
            </p:nvSpPr>
            <p:spPr bwMode="auto">
              <a:xfrm rot="-5400000">
                <a:off x="3155" y="9660"/>
                <a:ext cx="174" cy="342"/>
              </a:xfrm>
              <a:custGeom>
                <a:avLst/>
                <a:gdLst>
                  <a:gd name="G0" fmla="+- 409 0 0"/>
                  <a:gd name="G1" fmla="+- 21600 0 0"/>
                  <a:gd name="G2" fmla="+- 21600 0 0"/>
                  <a:gd name="T0" fmla="*/ 409 w 22009"/>
                  <a:gd name="T1" fmla="*/ 0 h 43200"/>
                  <a:gd name="T2" fmla="*/ 0 w 22009"/>
                  <a:gd name="T3" fmla="*/ 43196 h 43200"/>
                  <a:gd name="T4" fmla="*/ 409 w 220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09" h="43200" fill="none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</a:path>
                  <a:path w="22009" h="43200" stroke="0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  <a:lnTo>
                      <a:pt x="409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601" name="Arc 73"/>
              <p:cNvSpPr>
                <a:spLocks/>
              </p:cNvSpPr>
              <p:nvPr/>
            </p:nvSpPr>
            <p:spPr bwMode="auto">
              <a:xfrm rot="-5400000">
                <a:off x="3496" y="9657"/>
                <a:ext cx="174" cy="342"/>
              </a:xfrm>
              <a:custGeom>
                <a:avLst/>
                <a:gdLst>
                  <a:gd name="G0" fmla="+- 409 0 0"/>
                  <a:gd name="G1" fmla="+- 21600 0 0"/>
                  <a:gd name="G2" fmla="+- 21600 0 0"/>
                  <a:gd name="T0" fmla="*/ 409 w 22009"/>
                  <a:gd name="T1" fmla="*/ 0 h 43200"/>
                  <a:gd name="T2" fmla="*/ 0 w 22009"/>
                  <a:gd name="T3" fmla="*/ 43196 h 43200"/>
                  <a:gd name="T4" fmla="*/ 409 w 220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09" h="43200" fill="none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</a:path>
                  <a:path w="22009" h="43200" stroke="0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  <a:lnTo>
                      <a:pt x="409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602" name="Arc 74"/>
              <p:cNvSpPr>
                <a:spLocks/>
              </p:cNvSpPr>
              <p:nvPr/>
            </p:nvSpPr>
            <p:spPr bwMode="auto">
              <a:xfrm rot="-5400000">
                <a:off x="3838" y="9657"/>
                <a:ext cx="174" cy="342"/>
              </a:xfrm>
              <a:custGeom>
                <a:avLst/>
                <a:gdLst>
                  <a:gd name="G0" fmla="+- 409 0 0"/>
                  <a:gd name="G1" fmla="+- 21600 0 0"/>
                  <a:gd name="G2" fmla="+- 21600 0 0"/>
                  <a:gd name="T0" fmla="*/ 409 w 22009"/>
                  <a:gd name="T1" fmla="*/ 0 h 43200"/>
                  <a:gd name="T2" fmla="*/ 0 w 22009"/>
                  <a:gd name="T3" fmla="*/ 43196 h 43200"/>
                  <a:gd name="T4" fmla="*/ 409 w 220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09" h="43200" fill="none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</a:path>
                  <a:path w="22009" h="43200" stroke="0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  <a:lnTo>
                      <a:pt x="409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603" name="Arc 75"/>
              <p:cNvSpPr>
                <a:spLocks/>
              </p:cNvSpPr>
              <p:nvPr/>
            </p:nvSpPr>
            <p:spPr bwMode="auto">
              <a:xfrm rot="-5400000">
                <a:off x="4180" y="9657"/>
                <a:ext cx="174" cy="342"/>
              </a:xfrm>
              <a:custGeom>
                <a:avLst/>
                <a:gdLst>
                  <a:gd name="G0" fmla="+- 409 0 0"/>
                  <a:gd name="G1" fmla="+- 21600 0 0"/>
                  <a:gd name="G2" fmla="+- 21600 0 0"/>
                  <a:gd name="T0" fmla="*/ 409 w 22009"/>
                  <a:gd name="T1" fmla="*/ 0 h 43200"/>
                  <a:gd name="T2" fmla="*/ 0 w 22009"/>
                  <a:gd name="T3" fmla="*/ 43196 h 43200"/>
                  <a:gd name="T4" fmla="*/ 409 w 220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09" h="43200" fill="none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</a:path>
                  <a:path w="22009" h="43200" stroke="0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  <a:lnTo>
                      <a:pt x="409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22604" name="Group 76"/>
            <p:cNvGrpSpPr>
              <a:grpSpLocks/>
            </p:cNvGrpSpPr>
            <p:nvPr/>
          </p:nvGrpSpPr>
          <p:grpSpPr bwMode="auto">
            <a:xfrm flipV="1">
              <a:off x="6320" y="9255"/>
              <a:ext cx="1026" cy="134"/>
              <a:chOff x="3071" y="9741"/>
              <a:chExt cx="1367" cy="177"/>
            </a:xfrm>
          </p:grpSpPr>
          <p:sp>
            <p:nvSpPr>
              <p:cNvPr id="22605" name="Arc 77"/>
              <p:cNvSpPr>
                <a:spLocks/>
              </p:cNvSpPr>
              <p:nvPr/>
            </p:nvSpPr>
            <p:spPr bwMode="auto">
              <a:xfrm rot="-5400000">
                <a:off x="3155" y="9660"/>
                <a:ext cx="174" cy="342"/>
              </a:xfrm>
              <a:custGeom>
                <a:avLst/>
                <a:gdLst>
                  <a:gd name="G0" fmla="+- 409 0 0"/>
                  <a:gd name="G1" fmla="+- 21600 0 0"/>
                  <a:gd name="G2" fmla="+- 21600 0 0"/>
                  <a:gd name="T0" fmla="*/ 409 w 22009"/>
                  <a:gd name="T1" fmla="*/ 0 h 43200"/>
                  <a:gd name="T2" fmla="*/ 0 w 22009"/>
                  <a:gd name="T3" fmla="*/ 43196 h 43200"/>
                  <a:gd name="T4" fmla="*/ 409 w 220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09" h="43200" fill="none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</a:path>
                  <a:path w="22009" h="43200" stroke="0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  <a:lnTo>
                      <a:pt x="409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606" name="Arc 78"/>
              <p:cNvSpPr>
                <a:spLocks/>
              </p:cNvSpPr>
              <p:nvPr/>
            </p:nvSpPr>
            <p:spPr bwMode="auto">
              <a:xfrm rot="-5400000">
                <a:off x="3496" y="9657"/>
                <a:ext cx="174" cy="342"/>
              </a:xfrm>
              <a:custGeom>
                <a:avLst/>
                <a:gdLst>
                  <a:gd name="G0" fmla="+- 409 0 0"/>
                  <a:gd name="G1" fmla="+- 21600 0 0"/>
                  <a:gd name="G2" fmla="+- 21600 0 0"/>
                  <a:gd name="T0" fmla="*/ 409 w 22009"/>
                  <a:gd name="T1" fmla="*/ 0 h 43200"/>
                  <a:gd name="T2" fmla="*/ 0 w 22009"/>
                  <a:gd name="T3" fmla="*/ 43196 h 43200"/>
                  <a:gd name="T4" fmla="*/ 409 w 220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09" h="43200" fill="none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</a:path>
                  <a:path w="22009" h="43200" stroke="0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  <a:lnTo>
                      <a:pt x="409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607" name="Arc 79"/>
              <p:cNvSpPr>
                <a:spLocks/>
              </p:cNvSpPr>
              <p:nvPr/>
            </p:nvSpPr>
            <p:spPr bwMode="auto">
              <a:xfrm rot="-5400000">
                <a:off x="3838" y="9657"/>
                <a:ext cx="174" cy="342"/>
              </a:xfrm>
              <a:custGeom>
                <a:avLst/>
                <a:gdLst>
                  <a:gd name="G0" fmla="+- 409 0 0"/>
                  <a:gd name="G1" fmla="+- 21600 0 0"/>
                  <a:gd name="G2" fmla="+- 21600 0 0"/>
                  <a:gd name="T0" fmla="*/ 409 w 22009"/>
                  <a:gd name="T1" fmla="*/ 0 h 43200"/>
                  <a:gd name="T2" fmla="*/ 0 w 22009"/>
                  <a:gd name="T3" fmla="*/ 43196 h 43200"/>
                  <a:gd name="T4" fmla="*/ 409 w 220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09" h="43200" fill="none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</a:path>
                  <a:path w="22009" h="43200" stroke="0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  <a:lnTo>
                      <a:pt x="409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608" name="Arc 80"/>
              <p:cNvSpPr>
                <a:spLocks/>
              </p:cNvSpPr>
              <p:nvPr/>
            </p:nvSpPr>
            <p:spPr bwMode="auto">
              <a:xfrm rot="-5400000">
                <a:off x="4180" y="9657"/>
                <a:ext cx="174" cy="342"/>
              </a:xfrm>
              <a:custGeom>
                <a:avLst/>
                <a:gdLst>
                  <a:gd name="G0" fmla="+- 409 0 0"/>
                  <a:gd name="G1" fmla="+- 21600 0 0"/>
                  <a:gd name="G2" fmla="+- 21600 0 0"/>
                  <a:gd name="T0" fmla="*/ 409 w 22009"/>
                  <a:gd name="T1" fmla="*/ 0 h 43200"/>
                  <a:gd name="T2" fmla="*/ 0 w 22009"/>
                  <a:gd name="T3" fmla="*/ 43196 h 43200"/>
                  <a:gd name="T4" fmla="*/ 409 w 220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09" h="43200" fill="none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</a:path>
                  <a:path w="22009" h="43200" stroke="0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  <a:lnTo>
                      <a:pt x="409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22609" name="Group 81"/>
            <p:cNvGrpSpPr>
              <a:grpSpLocks/>
            </p:cNvGrpSpPr>
            <p:nvPr/>
          </p:nvGrpSpPr>
          <p:grpSpPr bwMode="auto">
            <a:xfrm flipV="1">
              <a:off x="7346" y="9255"/>
              <a:ext cx="1026" cy="134"/>
              <a:chOff x="3071" y="9741"/>
              <a:chExt cx="1367" cy="177"/>
            </a:xfrm>
          </p:grpSpPr>
          <p:sp>
            <p:nvSpPr>
              <p:cNvPr id="22610" name="Arc 82"/>
              <p:cNvSpPr>
                <a:spLocks/>
              </p:cNvSpPr>
              <p:nvPr/>
            </p:nvSpPr>
            <p:spPr bwMode="auto">
              <a:xfrm rot="-5400000">
                <a:off x="3155" y="9660"/>
                <a:ext cx="174" cy="342"/>
              </a:xfrm>
              <a:custGeom>
                <a:avLst/>
                <a:gdLst>
                  <a:gd name="G0" fmla="+- 409 0 0"/>
                  <a:gd name="G1" fmla="+- 21600 0 0"/>
                  <a:gd name="G2" fmla="+- 21600 0 0"/>
                  <a:gd name="T0" fmla="*/ 409 w 22009"/>
                  <a:gd name="T1" fmla="*/ 0 h 43200"/>
                  <a:gd name="T2" fmla="*/ 0 w 22009"/>
                  <a:gd name="T3" fmla="*/ 43196 h 43200"/>
                  <a:gd name="T4" fmla="*/ 409 w 220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09" h="43200" fill="none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</a:path>
                  <a:path w="22009" h="43200" stroke="0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  <a:lnTo>
                      <a:pt x="409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611" name="Arc 83"/>
              <p:cNvSpPr>
                <a:spLocks/>
              </p:cNvSpPr>
              <p:nvPr/>
            </p:nvSpPr>
            <p:spPr bwMode="auto">
              <a:xfrm rot="-5400000">
                <a:off x="3496" y="9657"/>
                <a:ext cx="174" cy="342"/>
              </a:xfrm>
              <a:custGeom>
                <a:avLst/>
                <a:gdLst>
                  <a:gd name="G0" fmla="+- 409 0 0"/>
                  <a:gd name="G1" fmla="+- 21600 0 0"/>
                  <a:gd name="G2" fmla="+- 21600 0 0"/>
                  <a:gd name="T0" fmla="*/ 409 w 22009"/>
                  <a:gd name="T1" fmla="*/ 0 h 43200"/>
                  <a:gd name="T2" fmla="*/ 0 w 22009"/>
                  <a:gd name="T3" fmla="*/ 43196 h 43200"/>
                  <a:gd name="T4" fmla="*/ 409 w 220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09" h="43200" fill="none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</a:path>
                  <a:path w="22009" h="43200" stroke="0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  <a:lnTo>
                      <a:pt x="409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612" name="Arc 84"/>
              <p:cNvSpPr>
                <a:spLocks/>
              </p:cNvSpPr>
              <p:nvPr/>
            </p:nvSpPr>
            <p:spPr bwMode="auto">
              <a:xfrm rot="-5400000">
                <a:off x="3838" y="9657"/>
                <a:ext cx="174" cy="342"/>
              </a:xfrm>
              <a:custGeom>
                <a:avLst/>
                <a:gdLst>
                  <a:gd name="G0" fmla="+- 409 0 0"/>
                  <a:gd name="G1" fmla="+- 21600 0 0"/>
                  <a:gd name="G2" fmla="+- 21600 0 0"/>
                  <a:gd name="T0" fmla="*/ 409 w 22009"/>
                  <a:gd name="T1" fmla="*/ 0 h 43200"/>
                  <a:gd name="T2" fmla="*/ 0 w 22009"/>
                  <a:gd name="T3" fmla="*/ 43196 h 43200"/>
                  <a:gd name="T4" fmla="*/ 409 w 220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09" h="43200" fill="none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</a:path>
                  <a:path w="22009" h="43200" stroke="0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  <a:lnTo>
                      <a:pt x="409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613" name="Arc 85"/>
              <p:cNvSpPr>
                <a:spLocks/>
              </p:cNvSpPr>
              <p:nvPr/>
            </p:nvSpPr>
            <p:spPr bwMode="auto">
              <a:xfrm rot="-5400000">
                <a:off x="4180" y="9657"/>
                <a:ext cx="174" cy="342"/>
              </a:xfrm>
              <a:custGeom>
                <a:avLst/>
                <a:gdLst>
                  <a:gd name="G0" fmla="+- 409 0 0"/>
                  <a:gd name="G1" fmla="+- 21600 0 0"/>
                  <a:gd name="G2" fmla="+- 21600 0 0"/>
                  <a:gd name="T0" fmla="*/ 409 w 22009"/>
                  <a:gd name="T1" fmla="*/ 0 h 43200"/>
                  <a:gd name="T2" fmla="*/ 0 w 22009"/>
                  <a:gd name="T3" fmla="*/ 43196 h 43200"/>
                  <a:gd name="T4" fmla="*/ 409 w 2200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09" h="43200" fill="none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</a:path>
                  <a:path w="22009" h="43200" stroke="0" extrusionOk="0">
                    <a:moveTo>
                      <a:pt x="408" y="0"/>
                    </a:moveTo>
                    <a:cubicBezTo>
                      <a:pt x="12338" y="0"/>
                      <a:pt x="22009" y="9670"/>
                      <a:pt x="22009" y="21600"/>
                    </a:cubicBezTo>
                    <a:cubicBezTo>
                      <a:pt x="22009" y="33529"/>
                      <a:pt x="12338" y="43200"/>
                      <a:pt x="409" y="43200"/>
                    </a:cubicBezTo>
                    <a:cubicBezTo>
                      <a:pt x="272" y="43200"/>
                      <a:pt x="136" y="43198"/>
                      <a:pt x="-1" y="43196"/>
                    </a:cubicBezTo>
                    <a:lnTo>
                      <a:pt x="409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2614" name="Line 86"/>
            <p:cNvSpPr>
              <a:spLocks noChangeShapeType="1"/>
            </p:cNvSpPr>
            <p:nvPr/>
          </p:nvSpPr>
          <p:spPr bwMode="auto">
            <a:xfrm flipH="1" flipV="1">
              <a:off x="4097" y="8970"/>
              <a:ext cx="114" cy="2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15" name="Line 87"/>
            <p:cNvSpPr>
              <a:spLocks noChangeShapeType="1"/>
            </p:cNvSpPr>
            <p:nvPr/>
          </p:nvSpPr>
          <p:spPr bwMode="auto">
            <a:xfrm flipV="1">
              <a:off x="8429" y="8970"/>
              <a:ext cx="114" cy="2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16" name="Line 88"/>
            <p:cNvSpPr>
              <a:spLocks noChangeShapeType="1"/>
            </p:cNvSpPr>
            <p:nvPr/>
          </p:nvSpPr>
          <p:spPr bwMode="auto">
            <a:xfrm flipV="1">
              <a:off x="4097" y="5208"/>
              <a:ext cx="0" cy="3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17" name="Line 89"/>
            <p:cNvSpPr>
              <a:spLocks noChangeShapeType="1"/>
            </p:cNvSpPr>
            <p:nvPr/>
          </p:nvSpPr>
          <p:spPr bwMode="auto">
            <a:xfrm flipV="1">
              <a:off x="8543" y="5208"/>
              <a:ext cx="0" cy="3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18" name="Rectangle 90"/>
            <p:cNvSpPr>
              <a:spLocks noChangeArrowheads="1"/>
            </p:cNvSpPr>
            <p:nvPr/>
          </p:nvSpPr>
          <p:spPr bwMode="auto">
            <a:xfrm>
              <a:off x="3470" y="5208"/>
              <a:ext cx="285" cy="114"/>
            </a:xfrm>
            <a:prstGeom prst="rect">
              <a:avLst/>
            </a:prstGeom>
            <a:pattFill prst="lgConfetti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19" name="Rectangle 91"/>
            <p:cNvSpPr>
              <a:spLocks noChangeArrowheads="1"/>
            </p:cNvSpPr>
            <p:nvPr/>
          </p:nvSpPr>
          <p:spPr bwMode="auto">
            <a:xfrm>
              <a:off x="8885" y="5208"/>
              <a:ext cx="285" cy="114"/>
            </a:xfrm>
            <a:prstGeom prst="rect">
              <a:avLst/>
            </a:prstGeom>
            <a:pattFill prst="lgConfetti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20" name="Line 92"/>
            <p:cNvSpPr>
              <a:spLocks noChangeShapeType="1"/>
            </p:cNvSpPr>
            <p:nvPr/>
          </p:nvSpPr>
          <p:spPr bwMode="auto">
            <a:xfrm>
              <a:off x="3698" y="5322"/>
              <a:ext cx="0" cy="45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21" name="Line 93"/>
            <p:cNvSpPr>
              <a:spLocks noChangeShapeType="1"/>
            </p:cNvSpPr>
            <p:nvPr/>
          </p:nvSpPr>
          <p:spPr bwMode="auto">
            <a:xfrm>
              <a:off x="3527" y="5322"/>
              <a:ext cx="0" cy="47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22" name="Line 94"/>
            <p:cNvSpPr>
              <a:spLocks noChangeShapeType="1"/>
            </p:cNvSpPr>
            <p:nvPr/>
          </p:nvSpPr>
          <p:spPr bwMode="auto">
            <a:xfrm>
              <a:off x="9113" y="5322"/>
              <a:ext cx="0" cy="47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23" name="Line 95"/>
            <p:cNvSpPr>
              <a:spLocks noChangeShapeType="1"/>
            </p:cNvSpPr>
            <p:nvPr/>
          </p:nvSpPr>
          <p:spPr bwMode="auto">
            <a:xfrm>
              <a:off x="8942" y="5322"/>
              <a:ext cx="0" cy="45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24" name="Line 96"/>
            <p:cNvSpPr>
              <a:spLocks noChangeShapeType="1"/>
            </p:cNvSpPr>
            <p:nvPr/>
          </p:nvSpPr>
          <p:spPr bwMode="auto">
            <a:xfrm flipH="1">
              <a:off x="3698" y="9882"/>
              <a:ext cx="52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25" name="Line 97"/>
            <p:cNvSpPr>
              <a:spLocks noChangeShapeType="1"/>
            </p:cNvSpPr>
            <p:nvPr/>
          </p:nvSpPr>
          <p:spPr bwMode="auto">
            <a:xfrm flipH="1">
              <a:off x="3527" y="10053"/>
              <a:ext cx="55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26" name="Rectangle 98"/>
            <p:cNvSpPr>
              <a:spLocks noChangeArrowheads="1"/>
            </p:cNvSpPr>
            <p:nvPr/>
          </p:nvSpPr>
          <p:spPr bwMode="auto">
            <a:xfrm>
              <a:off x="3242" y="4866"/>
              <a:ext cx="114" cy="57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2627" name="Group 99"/>
            <p:cNvGrpSpPr>
              <a:grpSpLocks/>
            </p:cNvGrpSpPr>
            <p:nvPr/>
          </p:nvGrpSpPr>
          <p:grpSpPr bwMode="auto">
            <a:xfrm>
              <a:off x="3128" y="4923"/>
              <a:ext cx="342" cy="114"/>
              <a:chOff x="4268" y="8943"/>
              <a:chExt cx="342" cy="114"/>
            </a:xfrm>
          </p:grpSpPr>
          <p:sp>
            <p:nvSpPr>
              <p:cNvPr id="22628" name="Rectangle 100"/>
              <p:cNvSpPr>
                <a:spLocks noChangeArrowheads="1"/>
              </p:cNvSpPr>
              <p:nvPr/>
            </p:nvSpPr>
            <p:spPr bwMode="auto">
              <a:xfrm>
                <a:off x="4268" y="8943"/>
                <a:ext cx="342" cy="11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629" name="Line 101"/>
              <p:cNvSpPr>
                <a:spLocks noChangeShapeType="1"/>
              </p:cNvSpPr>
              <p:nvPr/>
            </p:nvSpPr>
            <p:spPr bwMode="auto">
              <a:xfrm>
                <a:off x="4325" y="8943"/>
                <a:ext cx="0" cy="1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630" name="Line 102"/>
              <p:cNvSpPr>
                <a:spLocks noChangeShapeType="1"/>
              </p:cNvSpPr>
              <p:nvPr/>
            </p:nvSpPr>
            <p:spPr bwMode="auto">
              <a:xfrm>
                <a:off x="4553" y="8943"/>
                <a:ext cx="0" cy="1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2631" name="Rectangle 103"/>
            <p:cNvSpPr>
              <a:spLocks noChangeArrowheads="1"/>
            </p:cNvSpPr>
            <p:nvPr/>
          </p:nvSpPr>
          <p:spPr bwMode="auto">
            <a:xfrm>
              <a:off x="9284" y="4866"/>
              <a:ext cx="114" cy="57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2632" name="Group 104"/>
            <p:cNvGrpSpPr>
              <a:grpSpLocks/>
            </p:cNvGrpSpPr>
            <p:nvPr/>
          </p:nvGrpSpPr>
          <p:grpSpPr bwMode="auto">
            <a:xfrm>
              <a:off x="9170" y="4923"/>
              <a:ext cx="342" cy="114"/>
              <a:chOff x="4268" y="8943"/>
              <a:chExt cx="342" cy="114"/>
            </a:xfrm>
          </p:grpSpPr>
          <p:sp>
            <p:nvSpPr>
              <p:cNvPr id="22633" name="Rectangle 105"/>
              <p:cNvSpPr>
                <a:spLocks noChangeArrowheads="1"/>
              </p:cNvSpPr>
              <p:nvPr/>
            </p:nvSpPr>
            <p:spPr bwMode="auto">
              <a:xfrm>
                <a:off x="4268" y="8943"/>
                <a:ext cx="342" cy="11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634" name="Line 106"/>
              <p:cNvSpPr>
                <a:spLocks noChangeShapeType="1"/>
              </p:cNvSpPr>
              <p:nvPr/>
            </p:nvSpPr>
            <p:spPr bwMode="auto">
              <a:xfrm>
                <a:off x="4325" y="8943"/>
                <a:ext cx="0" cy="1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635" name="Line 107"/>
              <p:cNvSpPr>
                <a:spLocks noChangeShapeType="1"/>
              </p:cNvSpPr>
              <p:nvPr/>
            </p:nvSpPr>
            <p:spPr bwMode="auto">
              <a:xfrm>
                <a:off x="4553" y="8943"/>
                <a:ext cx="0" cy="1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2636" name="Rectangle 108"/>
            <p:cNvSpPr>
              <a:spLocks noChangeArrowheads="1"/>
            </p:cNvSpPr>
            <p:nvPr/>
          </p:nvSpPr>
          <p:spPr bwMode="auto">
            <a:xfrm>
              <a:off x="3470" y="10053"/>
              <a:ext cx="5700" cy="171"/>
            </a:xfrm>
            <a:prstGeom prst="rect">
              <a:avLst/>
            </a:prstGeom>
            <a:pattFill prst="lgConfetti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2637" name="Group 109"/>
            <p:cNvGrpSpPr>
              <a:grpSpLocks/>
            </p:cNvGrpSpPr>
            <p:nvPr/>
          </p:nvGrpSpPr>
          <p:grpSpPr bwMode="auto">
            <a:xfrm>
              <a:off x="3128" y="10395"/>
              <a:ext cx="342" cy="114"/>
              <a:chOff x="4268" y="8943"/>
              <a:chExt cx="342" cy="114"/>
            </a:xfrm>
          </p:grpSpPr>
          <p:sp>
            <p:nvSpPr>
              <p:cNvPr id="22638" name="Rectangle 110"/>
              <p:cNvSpPr>
                <a:spLocks noChangeArrowheads="1"/>
              </p:cNvSpPr>
              <p:nvPr/>
            </p:nvSpPr>
            <p:spPr bwMode="auto">
              <a:xfrm>
                <a:off x="4268" y="8943"/>
                <a:ext cx="342" cy="11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639" name="Line 111"/>
              <p:cNvSpPr>
                <a:spLocks noChangeShapeType="1"/>
              </p:cNvSpPr>
              <p:nvPr/>
            </p:nvSpPr>
            <p:spPr bwMode="auto">
              <a:xfrm>
                <a:off x="4325" y="8943"/>
                <a:ext cx="0" cy="1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640" name="Line 112"/>
              <p:cNvSpPr>
                <a:spLocks noChangeShapeType="1"/>
              </p:cNvSpPr>
              <p:nvPr/>
            </p:nvSpPr>
            <p:spPr bwMode="auto">
              <a:xfrm>
                <a:off x="4553" y="8943"/>
                <a:ext cx="0" cy="1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22641" name="Group 113"/>
            <p:cNvGrpSpPr>
              <a:grpSpLocks/>
            </p:cNvGrpSpPr>
            <p:nvPr/>
          </p:nvGrpSpPr>
          <p:grpSpPr bwMode="auto">
            <a:xfrm>
              <a:off x="9170" y="10395"/>
              <a:ext cx="342" cy="114"/>
              <a:chOff x="4268" y="8943"/>
              <a:chExt cx="342" cy="114"/>
            </a:xfrm>
          </p:grpSpPr>
          <p:sp>
            <p:nvSpPr>
              <p:cNvPr id="22642" name="Rectangle 114"/>
              <p:cNvSpPr>
                <a:spLocks noChangeArrowheads="1"/>
              </p:cNvSpPr>
              <p:nvPr/>
            </p:nvSpPr>
            <p:spPr bwMode="auto">
              <a:xfrm>
                <a:off x="4268" y="8943"/>
                <a:ext cx="342" cy="11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643" name="Line 115"/>
              <p:cNvSpPr>
                <a:spLocks noChangeShapeType="1"/>
              </p:cNvSpPr>
              <p:nvPr/>
            </p:nvSpPr>
            <p:spPr bwMode="auto">
              <a:xfrm>
                <a:off x="4325" y="8943"/>
                <a:ext cx="0" cy="1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644" name="Line 116"/>
              <p:cNvSpPr>
                <a:spLocks noChangeShapeType="1"/>
              </p:cNvSpPr>
              <p:nvPr/>
            </p:nvSpPr>
            <p:spPr bwMode="auto">
              <a:xfrm>
                <a:off x="4553" y="8943"/>
                <a:ext cx="0" cy="1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2645" name="Line 117"/>
            <p:cNvSpPr>
              <a:spLocks noChangeShapeType="1"/>
            </p:cNvSpPr>
            <p:nvPr/>
          </p:nvSpPr>
          <p:spPr bwMode="auto">
            <a:xfrm>
              <a:off x="2957" y="10395"/>
              <a:ext cx="0" cy="3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46" name="Line 118"/>
            <p:cNvSpPr>
              <a:spLocks noChangeShapeType="1"/>
            </p:cNvSpPr>
            <p:nvPr/>
          </p:nvSpPr>
          <p:spPr bwMode="auto">
            <a:xfrm>
              <a:off x="9683" y="10395"/>
              <a:ext cx="0" cy="3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47" name="Line 119"/>
            <p:cNvSpPr>
              <a:spLocks noChangeShapeType="1"/>
            </p:cNvSpPr>
            <p:nvPr/>
          </p:nvSpPr>
          <p:spPr bwMode="auto">
            <a:xfrm flipH="1">
              <a:off x="2786" y="10794"/>
              <a:ext cx="17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48" name="Line 120"/>
            <p:cNvSpPr>
              <a:spLocks noChangeShapeType="1"/>
            </p:cNvSpPr>
            <p:nvPr/>
          </p:nvSpPr>
          <p:spPr bwMode="auto">
            <a:xfrm flipH="1">
              <a:off x="9683" y="10794"/>
              <a:ext cx="17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49" name="Line 121"/>
            <p:cNvSpPr>
              <a:spLocks noChangeShapeType="1"/>
            </p:cNvSpPr>
            <p:nvPr/>
          </p:nvSpPr>
          <p:spPr bwMode="auto">
            <a:xfrm flipV="1">
              <a:off x="9854" y="10224"/>
              <a:ext cx="0" cy="5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50" name="Line 122"/>
            <p:cNvSpPr>
              <a:spLocks noChangeShapeType="1"/>
            </p:cNvSpPr>
            <p:nvPr/>
          </p:nvSpPr>
          <p:spPr bwMode="auto">
            <a:xfrm flipV="1">
              <a:off x="2786" y="10224"/>
              <a:ext cx="0" cy="5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51" name="Line 123"/>
            <p:cNvSpPr>
              <a:spLocks noChangeShapeType="1"/>
            </p:cNvSpPr>
            <p:nvPr/>
          </p:nvSpPr>
          <p:spPr bwMode="auto">
            <a:xfrm>
              <a:off x="5579" y="5550"/>
              <a:ext cx="3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52" name="Line 124"/>
            <p:cNvSpPr>
              <a:spLocks noChangeShapeType="1"/>
            </p:cNvSpPr>
            <p:nvPr/>
          </p:nvSpPr>
          <p:spPr bwMode="auto">
            <a:xfrm>
              <a:off x="6092" y="5550"/>
              <a:ext cx="3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53" name="Line 125"/>
            <p:cNvSpPr>
              <a:spLocks noChangeShapeType="1"/>
            </p:cNvSpPr>
            <p:nvPr/>
          </p:nvSpPr>
          <p:spPr bwMode="auto">
            <a:xfrm>
              <a:off x="6605" y="5550"/>
              <a:ext cx="3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54" name="Line 126"/>
            <p:cNvSpPr>
              <a:spLocks noChangeShapeType="1"/>
            </p:cNvSpPr>
            <p:nvPr/>
          </p:nvSpPr>
          <p:spPr bwMode="auto">
            <a:xfrm>
              <a:off x="7118" y="5550"/>
              <a:ext cx="3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55" name="Line 127"/>
            <p:cNvSpPr>
              <a:spLocks noChangeShapeType="1"/>
            </p:cNvSpPr>
            <p:nvPr/>
          </p:nvSpPr>
          <p:spPr bwMode="auto">
            <a:xfrm>
              <a:off x="5807" y="5664"/>
              <a:ext cx="3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56" name="Line 128"/>
            <p:cNvSpPr>
              <a:spLocks noChangeShapeType="1"/>
            </p:cNvSpPr>
            <p:nvPr/>
          </p:nvSpPr>
          <p:spPr bwMode="auto">
            <a:xfrm>
              <a:off x="6320" y="5664"/>
              <a:ext cx="3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57" name="Line 129"/>
            <p:cNvSpPr>
              <a:spLocks noChangeShapeType="1"/>
            </p:cNvSpPr>
            <p:nvPr/>
          </p:nvSpPr>
          <p:spPr bwMode="auto">
            <a:xfrm>
              <a:off x="6833" y="5664"/>
              <a:ext cx="3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58" name="Line 130"/>
            <p:cNvSpPr>
              <a:spLocks noChangeShapeType="1"/>
            </p:cNvSpPr>
            <p:nvPr/>
          </p:nvSpPr>
          <p:spPr bwMode="auto">
            <a:xfrm>
              <a:off x="5066" y="5892"/>
              <a:ext cx="3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59" name="Line 131"/>
            <p:cNvSpPr>
              <a:spLocks noChangeShapeType="1"/>
            </p:cNvSpPr>
            <p:nvPr/>
          </p:nvSpPr>
          <p:spPr bwMode="auto">
            <a:xfrm>
              <a:off x="5579" y="5892"/>
              <a:ext cx="3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60" name="Line 132"/>
            <p:cNvSpPr>
              <a:spLocks noChangeShapeType="1"/>
            </p:cNvSpPr>
            <p:nvPr/>
          </p:nvSpPr>
          <p:spPr bwMode="auto">
            <a:xfrm>
              <a:off x="6092" y="5892"/>
              <a:ext cx="3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61" name="Line 133"/>
            <p:cNvSpPr>
              <a:spLocks noChangeShapeType="1"/>
            </p:cNvSpPr>
            <p:nvPr/>
          </p:nvSpPr>
          <p:spPr bwMode="auto">
            <a:xfrm>
              <a:off x="6605" y="5892"/>
              <a:ext cx="3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62" name="Line 134"/>
            <p:cNvSpPr>
              <a:spLocks noChangeShapeType="1"/>
            </p:cNvSpPr>
            <p:nvPr/>
          </p:nvSpPr>
          <p:spPr bwMode="auto">
            <a:xfrm>
              <a:off x="7118" y="5892"/>
              <a:ext cx="3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63" name="Line 135"/>
            <p:cNvSpPr>
              <a:spLocks noChangeShapeType="1"/>
            </p:cNvSpPr>
            <p:nvPr/>
          </p:nvSpPr>
          <p:spPr bwMode="auto">
            <a:xfrm>
              <a:off x="5351" y="6291"/>
              <a:ext cx="3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64" name="Line 136"/>
            <p:cNvSpPr>
              <a:spLocks noChangeShapeType="1"/>
            </p:cNvSpPr>
            <p:nvPr/>
          </p:nvSpPr>
          <p:spPr bwMode="auto">
            <a:xfrm>
              <a:off x="5864" y="6291"/>
              <a:ext cx="3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65" name="Line 137"/>
            <p:cNvSpPr>
              <a:spLocks noChangeShapeType="1"/>
            </p:cNvSpPr>
            <p:nvPr/>
          </p:nvSpPr>
          <p:spPr bwMode="auto">
            <a:xfrm>
              <a:off x="6377" y="6291"/>
              <a:ext cx="3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66" name="Line 138"/>
            <p:cNvSpPr>
              <a:spLocks noChangeShapeType="1"/>
            </p:cNvSpPr>
            <p:nvPr/>
          </p:nvSpPr>
          <p:spPr bwMode="auto">
            <a:xfrm>
              <a:off x="6890" y="6291"/>
              <a:ext cx="3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67" name="Rectangle 139"/>
            <p:cNvSpPr>
              <a:spLocks noChangeArrowheads="1"/>
            </p:cNvSpPr>
            <p:nvPr/>
          </p:nvSpPr>
          <p:spPr bwMode="auto">
            <a:xfrm>
              <a:off x="5465" y="8058"/>
              <a:ext cx="1710" cy="171"/>
            </a:xfrm>
            <a:prstGeom prst="rect">
              <a:avLst/>
            </a:prstGeom>
            <a:pattFill prst="dash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68" name="Line 140"/>
            <p:cNvSpPr>
              <a:spLocks noChangeShapeType="1"/>
            </p:cNvSpPr>
            <p:nvPr/>
          </p:nvSpPr>
          <p:spPr bwMode="auto">
            <a:xfrm flipV="1">
              <a:off x="5864" y="7203"/>
              <a:ext cx="0" cy="8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69" name="Line 141"/>
            <p:cNvSpPr>
              <a:spLocks noChangeShapeType="1"/>
            </p:cNvSpPr>
            <p:nvPr/>
          </p:nvSpPr>
          <p:spPr bwMode="auto">
            <a:xfrm flipV="1">
              <a:off x="6776" y="7203"/>
              <a:ext cx="0" cy="8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70" name="Line 142"/>
            <p:cNvSpPr>
              <a:spLocks noChangeShapeType="1"/>
            </p:cNvSpPr>
            <p:nvPr/>
          </p:nvSpPr>
          <p:spPr bwMode="auto">
            <a:xfrm>
              <a:off x="5864" y="7203"/>
              <a:ext cx="627" cy="1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71" name="Line 143"/>
            <p:cNvSpPr>
              <a:spLocks noChangeShapeType="1"/>
            </p:cNvSpPr>
            <p:nvPr/>
          </p:nvSpPr>
          <p:spPr bwMode="auto">
            <a:xfrm flipH="1">
              <a:off x="6491" y="7203"/>
              <a:ext cx="285" cy="1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72" name="Line 144"/>
            <p:cNvSpPr>
              <a:spLocks noChangeShapeType="1"/>
            </p:cNvSpPr>
            <p:nvPr/>
          </p:nvSpPr>
          <p:spPr bwMode="auto">
            <a:xfrm flipH="1">
              <a:off x="5864" y="6861"/>
              <a:ext cx="456" cy="3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73" name="Line 145"/>
            <p:cNvSpPr>
              <a:spLocks noChangeShapeType="1"/>
            </p:cNvSpPr>
            <p:nvPr/>
          </p:nvSpPr>
          <p:spPr bwMode="auto">
            <a:xfrm>
              <a:off x="6320" y="6861"/>
              <a:ext cx="171" cy="5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74" name="Line 146"/>
            <p:cNvSpPr>
              <a:spLocks noChangeShapeType="1"/>
            </p:cNvSpPr>
            <p:nvPr/>
          </p:nvSpPr>
          <p:spPr bwMode="auto">
            <a:xfrm>
              <a:off x="6320" y="6861"/>
              <a:ext cx="456" cy="3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75" name="Line 147"/>
            <p:cNvSpPr>
              <a:spLocks noChangeShapeType="1"/>
            </p:cNvSpPr>
            <p:nvPr/>
          </p:nvSpPr>
          <p:spPr bwMode="auto">
            <a:xfrm>
              <a:off x="6491" y="7374"/>
              <a:ext cx="0" cy="6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76" name="Rectangle 148"/>
            <p:cNvSpPr>
              <a:spLocks noChangeArrowheads="1"/>
            </p:cNvSpPr>
            <p:nvPr/>
          </p:nvSpPr>
          <p:spPr bwMode="auto">
            <a:xfrm>
              <a:off x="6035" y="4239"/>
              <a:ext cx="570" cy="62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77" name="Rectangle 149"/>
            <p:cNvSpPr>
              <a:spLocks noChangeArrowheads="1"/>
            </p:cNvSpPr>
            <p:nvPr/>
          </p:nvSpPr>
          <p:spPr bwMode="auto">
            <a:xfrm>
              <a:off x="6263" y="4068"/>
              <a:ext cx="114" cy="19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auto">
            <a:xfrm>
              <a:off x="5750" y="5949"/>
              <a:ext cx="570" cy="17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auto">
            <a:xfrm>
              <a:off x="6320" y="5949"/>
              <a:ext cx="570" cy="17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80" name="Rectangle 152"/>
            <p:cNvSpPr>
              <a:spLocks noChangeArrowheads="1"/>
            </p:cNvSpPr>
            <p:nvPr/>
          </p:nvSpPr>
          <p:spPr bwMode="auto">
            <a:xfrm>
              <a:off x="6263" y="3669"/>
              <a:ext cx="114" cy="3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81" name="Rectangle 153"/>
            <p:cNvSpPr>
              <a:spLocks noChangeArrowheads="1"/>
            </p:cNvSpPr>
            <p:nvPr/>
          </p:nvSpPr>
          <p:spPr bwMode="auto">
            <a:xfrm>
              <a:off x="6206" y="3840"/>
              <a:ext cx="57" cy="3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82" name="Rectangle 154"/>
            <p:cNvSpPr>
              <a:spLocks noChangeArrowheads="1"/>
            </p:cNvSpPr>
            <p:nvPr/>
          </p:nvSpPr>
          <p:spPr bwMode="auto">
            <a:xfrm>
              <a:off x="6377" y="3840"/>
              <a:ext cx="57" cy="3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83" name="AutoShape 155"/>
            <p:cNvSpPr>
              <a:spLocks noChangeArrowheads="1"/>
            </p:cNvSpPr>
            <p:nvPr/>
          </p:nvSpPr>
          <p:spPr bwMode="auto">
            <a:xfrm>
              <a:off x="5351" y="2871"/>
              <a:ext cx="1938" cy="798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84" name="Rectangle 156"/>
            <p:cNvSpPr>
              <a:spLocks noChangeArrowheads="1"/>
            </p:cNvSpPr>
            <p:nvPr/>
          </p:nvSpPr>
          <p:spPr bwMode="auto">
            <a:xfrm>
              <a:off x="5522" y="3669"/>
              <a:ext cx="114" cy="6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85" name="Rectangle 157"/>
            <p:cNvSpPr>
              <a:spLocks noChangeArrowheads="1"/>
            </p:cNvSpPr>
            <p:nvPr/>
          </p:nvSpPr>
          <p:spPr bwMode="auto">
            <a:xfrm>
              <a:off x="7004" y="3669"/>
              <a:ext cx="114" cy="6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86" name="Rectangle 158"/>
            <p:cNvSpPr>
              <a:spLocks noChangeArrowheads="1"/>
            </p:cNvSpPr>
            <p:nvPr/>
          </p:nvSpPr>
          <p:spPr bwMode="auto">
            <a:xfrm>
              <a:off x="5750" y="2757"/>
              <a:ext cx="1140" cy="114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87" name="Line 159"/>
            <p:cNvSpPr>
              <a:spLocks noChangeShapeType="1"/>
            </p:cNvSpPr>
            <p:nvPr/>
          </p:nvSpPr>
          <p:spPr bwMode="auto">
            <a:xfrm>
              <a:off x="7745" y="5778"/>
              <a:ext cx="119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88" name="Line 160"/>
            <p:cNvSpPr>
              <a:spLocks noChangeShapeType="1"/>
            </p:cNvSpPr>
            <p:nvPr/>
          </p:nvSpPr>
          <p:spPr bwMode="auto">
            <a:xfrm>
              <a:off x="3698" y="5778"/>
              <a:ext cx="119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89" name="Line 161"/>
            <p:cNvSpPr>
              <a:spLocks noChangeShapeType="1"/>
            </p:cNvSpPr>
            <p:nvPr/>
          </p:nvSpPr>
          <p:spPr bwMode="auto">
            <a:xfrm>
              <a:off x="3755" y="5892"/>
              <a:ext cx="2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90" name="Line 162"/>
            <p:cNvSpPr>
              <a:spLocks noChangeShapeType="1"/>
            </p:cNvSpPr>
            <p:nvPr/>
          </p:nvSpPr>
          <p:spPr bwMode="auto">
            <a:xfrm>
              <a:off x="4154" y="5892"/>
              <a:ext cx="2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91" name="Line 163"/>
            <p:cNvSpPr>
              <a:spLocks noChangeShapeType="1"/>
            </p:cNvSpPr>
            <p:nvPr/>
          </p:nvSpPr>
          <p:spPr bwMode="auto">
            <a:xfrm>
              <a:off x="4553" y="5892"/>
              <a:ext cx="2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92" name="Line 164"/>
            <p:cNvSpPr>
              <a:spLocks noChangeShapeType="1"/>
            </p:cNvSpPr>
            <p:nvPr/>
          </p:nvSpPr>
          <p:spPr bwMode="auto">
            <a:xfrm>
              <a:off x="3926" y="6006"/>
              <a:ext cx="2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93" name="Line 165"/>
            <p:cNvSpPr>
              <a:spLocks noChangeShapeType="1"/>
            </p:cNvSpPr>
            <p:nvPr/>
          </p:nvSpPr>
          <p:spPr bwMode="auto">
            <a:xfrm>
              <a:off x="4325" y="6006"/>
              <a:ext cx="34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94" name="Line 166"/>
            <p:cNvSpPr>
              <a:spLocks noChangeShapeType="1"/>
            </p:cNvSpPr>
            <p:nvPr/>
          </p:nvSpPr>
          <p:spPr bwMode="auto">
            <a:xfrm>
              <a:off x="3755" y="6234"/>
              <a:ext cx="2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95" name="Line 167"/>
            <p:cNvSpPr>
              <a:spLocks noChangeShapeType="1"/>
            </p:cNvSpPr>
            <p:nvPr/>
          </p:nvSpPr>
          <p:spPr bwMode="auto">
            <a:xfrm>
              <a:off x="4154" y="6234"/>
              <a:ext cx="2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96" name="Line 168"/>
            <p:cNvSpPr>
              <a:spLocks noChangeShapeType="1"/>
            </p:cNvSpPr>
            <p:nvPr/>
          </p:nvSpPr>
          <p:spPr bwMode="auto">
            <a:xfrm>
              <a:off x="4553" y="6234"/>
              <a:ext cx="2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97" name="Line 169"/>
            <p:cNvSpPr>
              <a:spLocks noChangeShapeType="1"/>
            </p:cNvSpPr>
            <p:nvPr/>
          </p:nvSpPr>
          <p:spPr bwMode="auto">
            <a:xfrm>
              <a:off x="3926" y="6690"/>
              <a:ext cx="2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98" name="Line 170"/>
            <p:cNvSpPr>
              <a:spLocks noChangeShapeType="1"/>
            </p:cNvSpPr>
            <p:nvPr/>
          </p:nvSpPr>
          <p:spPr bwMode="auto">
            <a:xfrm>
              <a:off x="4325" y="6690"/>
              <a:ext cx="34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99" name="Line 171"/>
            <p:cNvSpPr>
              <a:spLocks noChangeShapeType="1"/>
            </p:cNvSpPr>
            <p:nvPr/>
          </p:nvSpPr>
          <p:spPr bwMode="auto">
            <a:xfrm>
              <a:off x="7802" y="5892"/>
              <a:ext cx="2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00" name="Line 172"/>
            <p:cNvSpPr>
              <a:spLocks noChangeShapeType="1"/>
            </p:cNvSpPr>
            <p:nvPr/>
          </p:nvSpPr>
          <p:spPr bwMode="auto">
            <a:xfrm>
              <a:off x="8201" y="5892"/>
              <a:ext cx="2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01" name="Line 173"/>
            <p:cNvSpPr>
              <a:spLocks noChangeShapeType="1"/>
            </p:cNvSpPr>
            <p:nvPr/>
          </p:nvSpPr>
          <p:spPr bwMode="auto">
            <a:xfrm>
              <a:off x="8600" y="5892"/>
              <a:ext cx="2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02" name="Line 174"/>
            <p:cNvSpPr>
              <a:spLocks noChangeShapeType="1"/>
            </p:cNvSpPr>
            <p:nvPr/>
          </p:nvSpPr>
          <p:spPr bwMode="auto">
            <a:xfrm>
              <a:off x="7973" y="6006"/>
              <a:ext cx="2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03" name="Line 175"/>
            <p:cNvSpPr>
              <a:spLocks noChangeShapeType="1"/>
            </p:cNvSpPr>
            <p:nvPr/>
          </p:nvSpPr>
          <p:spPr bwMode="auto">
            <a:xfrm>
              <a:off x="8372" y="6006"/>
              <a:ext cx="34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04" name="Line 176"/>
            <p:cNvSpPr>
              <a:spLocks noChangeShapeType="1"/>
            </p:cNvSpPr>
            <p:nvPr/>
          </p:nvSpPr>
          <p:spPr bwMode="auto">
            <a:xfrm>
              <a:off x="7802" y="6234"/>
              <a:ext cx="2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05" name="Line 177"/>
            <p:cNvSpPr>
              <a:spLocks noChangeShapeType="1"/>
            </p:cNvSpPr>
            <p:nvPr/>
          </p:nvSpPr>
          <p:spPr bwMode="auto">
            <a:xfrm>
              <a:off x="8201" y="6234"/>
              <a:ext cx="2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06" name="Line 178"/>
            <p:cNvSpPr>
              <a:spLocks noChangeShapeType="1"/>
            </p:cNvSpPr>
            <p:nvPr/>
          </p:nvSpPr>
          <p:spPr bwMode="auto">
            <a:xfrm>
              <a:off x="8600" y="6234"/>
              <a:ext cx="2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07" name="Line 179"/>
            <p:cNvSpPr>
              <a:spLocks noChangeShapeType="1"/>
            </p:cNvSpPr>
            <p:nvPr/>
          </p:nvSpPr>
          <p:spPr bwMode="auto">
            <a:xfrm>
              <a:off x="7973" y="6690"/>
              <a:ext cx="2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08" name="Line 180"/>
            <p:cNvSpPr>
              <a:spLocks noChangeShapeType="1"/>
            </p:cNvSpPr>
            <p:nvPr/>
          </p:nvSpPr>
          <p:spPr bwMode="auto">
            <a:xfrm>
              <a:off x="8372" y="6690"/>
              <a:ext cx="34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09" name="Rectangle 181"/>
            <p:cNvSpPr>
              <a:spLocks noChangeArrowheads="1"/>
            </p:cNvSpPr>
            <p:nvPr/>
          </p:nvSpPr>
          <p:spPr bwMode="auto">
            <a:xfrm>
              <a:off x="5522" y="8229"/>
              <a:ext cx="171" cy="171"/>
            </a:xfrm>
            <a:prstGeom prst="rect">
              <a:avLst/>
            </a:prstGeom>
            <a:pattFill prst="dash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10" name="Rectangle 182"/>
            <p:cNvSpPr>
              <a:spLocks noChangeArrowheads="1"/>
            </p:cNvSpPr>
            <p:nvPr/>
          </p:nvSpPr>
          <p:spPr bwMode="auto">
            <a:xfrm>
              <a:off x="6947" y="8229"/>
              <a:ext cx="171" cy="171"/>
            </a:xfrm>
            <a:prstGeom prst="rect">
              <a:avLst/>
            </a:prstGeom>
            <a:pattFill prst="dash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11" name="Text Box 183"/>
            <p:cNvSpPr txBox="1">
              <a:spLocks noChangeArrowheads="1"/>
            </p:cNvSpPr>
            <p:nvPr/>
          </p:nvSpPr>
          <p:spPr bwMode="auto">
            <a:xfrm>
              <a:off x="2558" y="11649"/>
              <a:ext cx="7923" cy="1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712" name="Rectangle 184"/>
            <p:cNvSpPr>
              <a:spLocks noChangeArrowheads="1"/>
            </p:cNvSpPr>
            <p:nvPr/>
          </p:nvSpPr>
          <p:spPr bwMode="auto">
            <a:xfrm>
              <a:off x="6890" y="8685"/>
              <a:ext cx="1425" cy="228"/>
            </a:xfrm>
            <a:prstGeom prst="rect">
              <a:avLst/>
            </a:prstGeom>
            <a:pattFill prst="ltDn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13" name="Line 185"/>
            <p:cNvSpPr>
              <a:spLocks noChangeShapeType="1"/>
            </p:cNvSpPr>
            <p:nvPr/>
          </p:nvSpPr>
          <p:spPr bwMode="auto">
            <a:xfrm>
              <a:off x="5750" y="8685"/>
              <a:ext cx="11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14" name="Line 186"/>
            <p:cNvSpPr>
              <a:spLocks noChangeShapeType="1"/>
            </p:cNvSpPr>
            <p:nvPr/>
          </p:nvSpPr>
          <p:spPr bwMode="auto">
            <a:xfrm>
              <a:off x="5750" y="8913"/>
              <a:ext cx="11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2715" name="Group 187"/>
            <p:cNvGrpSpPr>
              <a:grpSpLocks/>
            </p:cNvGrpSpPr>
            <p:nvPr/>
          </p:nvGrpSpPr>
          <p:grpSpPr bwMode="auto">
            <a:xfrm>
              <a:off x="8714" y="4410"/>
              <a:ext cx="114" cy="4218"/>
              <a:chOff x="10082" y="3699"/>
              <a:chExt cx="114" cy="4218"/>
            </a:xfrm>
          </p:grpSpPr>
          <p:sp>
            <p:nvSpPr>
              <p:cNvPr id="22716" name="Oval 188"/>
              <p:cNvSpPr>
                <a:spLocks noChangeArrowheads="1"/>
              </p:cNvSpPr>
              <p:nvPr/>
            </p:nvSpPr>
            <p:spPr bwMode="auto">
              <a:xfrm>
                <a:off x="10082" y="3699"/>
                <a:ext cx="114" cy="11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717" name="Rectangle 189"/>
              <p:cNvSpPr>
                <a:spLocks noChangeArrowheads="1"/>
              </p:cNvSpPr>
              <p:nvPr/>
            </p:nvSpPr>
            <p:spPr bwMode="auto">
              <a:xfrm>
                <a:off x="10082" y="3756"/>
                <a:ext cx="114" cy="39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718" name="Oval 190"/>
              <p:cNvSpPr>
                <a:spLocks noChangeArrowheads="1"/>
              </p:cNvSpPr>
              <p:nvPr/>
            </p:nvSpPr>
            <p:spPr bwMode="auto">
              <a:xfrm>
                <a:off x="10082" y="7518"/>
                <a:ext cx="114" cy="39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719" name="Line 191"/>
              <p:cNvSpPr>
                <a:spLocks noChangeShapeType="1"/>
              </p:cNvSpPr>
              <p:nvPr/>
            </p:nvSpPr>
            <p:spPr bwMode="auto">
              <a:xfrm flipV="1">
                <a:off x="10139" y="4041"/>
                <a:ext cx="0" cy="359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22720" name="Group 192"/>
            <p:cNvGrpSpPr>
              <a:grpSpLocks/>
            </p:cNvGrpSpPr>
            <p:nvPr/>
          </p:nvGrpSpPr>
          <p:grpSpPr bwMode="auto">
            <a:xfrm>
              <a:off x="3641" y="3441"/>
              <a:ext cx="456" cy="4731"/>
              <a:chOff x="2045" y="3357"/>
              <a:chExt cx="456" cy="4731"/>
            </a:xfrm>
          </p:grpSpPr>
          <p:sp>
            <p:nvSpPr>
              <p:cNvPr id="22721" name="Rectangle 193"/>
              <p:cNvSpPr>
                <a:spLocks noChangeArrowheads="1"/>
              </p:cNvSpPr>
              <p:nvPr/>
            </p:nvSpPr>
            <p:spPr bwMode="auto">
              <a:xfrm>
                <a:off x="2216" y="3927"/>
                <a:ext cx="114" cy="39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722" name="Oval 194"/>
              <p:cNvSpPr>
                <a:spLocks noChangeArrowheads="1"/>
              </p:cNvSpPr>
              <p:nvPr/>
            </p:nvSpPr>
            <p:spPr bwMode="auto">
              <a:xfrm>
                <a:off x="2216" y="7689"/>
                <a:ext cx="114" cy="39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723" name="Line 195"/>
              <p:cNvSpPr>
                <a:spLocks noChangeShapeType="1"/>
              </p:cNvSpPr>
              <p:nvPr/>
            </p:nvSpPr>
            <p:spPr bwMode="auto">
              <a:xfrm flipV="1">
                <a:off x="2273" y="3927"/>
                <a:ext cx="0" cy="38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724" name="Rectangle 196"/>
              <p:cNvSpPr>
                <a:spLocks noChangeArrowheads="1"/>
              </p:cNvSpPr>
              <p:nvPr/>
            </p:nvSpPr>
            <p:spPr bwMode="auto">
              <a:xfrm>
                <a:off x="2045" y="3642"/>
                <a:ext cx="456" cy="28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725" name="Rectangle 197"/>
              <p:cNvSpPr>
                <a:spLocks noChangeArrowheads="1"/>
              </p:cNvSpPr>
              <p:nvPr/>
            </p:nvSpPr>
            <p:spPr bwMode="auto">
              <a:xfrm>
                <a:off x="2159" y="3357"/>
                <a:ext cx="228" cy="28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2726" name="Line 198"/>
            <p:cNvSpPr>
              <a:spLocks noChangeShapeType="1"/>
            </p:cNvSpPr>
            <p:nvPr/>
          </p:nvSpPr>
          <p:spPr bwMode="auto">
            <a:xfrm flipV="1">
              <a:off x="7118" y="3099"/>
              <a:ext cx="513" cy="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27" name="Line 199"/>
            <p:cNvSpPr>
              <a:spLocks noChangeShapeType="1"/>
            </p:cNvSpPr>
            <p:nvPr/>
          </p:nvSpPr>
          <p:spPr bwMode="auto">
            <a:xfrm flipV="1">
              <a:off x="6491" y="4125"/>
              <a:ext cx="285" cy="2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28" name="Line 200"/>
            <p:cNvSpPr>
              <a:spLocks noChangeShapeType="1"/>
            </p:cNvSpPr>
            <p:nvPr/>
          </p:nvSpPr>
          <p:spPr bwMode="auto">
            <a:xfrm flipV="1">
              <a:off x="7631" y="4011"/>
              <a:ext cx="513" cy="4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29" name="Text Box 201"/>
            <p:cNvSpPr txBox="1">
              <a:spLocks noChangeArrowheads="1"/>
            </p:cNvSpPr>
            <p:nvPr/>
          </p:nvSpPr>
          <p:spPr bwMode="auto">
            <a:xfrm>
              <a:off x="5180" y="4866"/>
              <a:ext cx="513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1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730" name="Line 202"/>
            <p:cNvSpPr>
              <a:spLocks noChangeShapeType="1"/>
            </p:cNvSpPr>
            <p:nvPr/>
          </p:nvSpPr>
          <p:spPr bwMode="auto">
            <a:xfrm flipV="1">
              <a:off x="4952" y="5151"/>
              <a:ext cx="342" cy="1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31" name="Text Box 203"/>
            <p:cNvSpPr txBox="1">
              <a:spLocks noChangeArrowheads="1"/>
            </p:cNvSpPr>
            <p:nvPr/>
          </p:nvSpPr>
          <p:spPr bwMode="auto">
            <a:xfrm>
              <a:off x="6548" y="4866"/>
              <a:ext cx="513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732" name="Line 204"/>
            <p:cNvSpPr>
              <a:spLocks noChangeShapeType="1"/>
            </p:cNvSpPr>
            <p:nvPr/>
          </p:nvSpPr>
          <p:spPr bwMode="auto">
            <a:xfrm flipV="1">
              <a:off x="6320" y="5094"/>
              <a:ext cx="342" cy="1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33" name="Text Box 205"/>
            <p:cNvSpPr txBox="1">
              <a:spLocks noChangeArrowheads="1"/>
            </p:cNvSpPr>
            <p:nvPr/>
          </p:nvSpPr>
          <p:spPr bwMode="auto">
            <a:xfrm>
              <a:off x="6662" y="3783"/>
              <a:ext cx="513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3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734" name="Text Box 206"/>
            <p:cNvSpPr txBox="1">
              <a:spLocks noChangeArrowheads="1"/>
            </p:cNvSpPr>
            <p:nvPr/>
          </p:nvSpPr>
          <p:spPr bwMode="auto">
            <a:xfrm>
              <a:off x="7574" y="2871"/>
              <a:ext cx="513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4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735" name="Text Box 207"/>
            <p:cNvSpPr txBox="1">
              <a:spLocks noChangeArrowheads="1"/>
            </p:cNvSpPr>
            <p:nvPr/>
          </p:nvSpPr>
          <p:spPr bwMode="auto">
            <a:xfrm>
              <a:off x="8087" y="3783"/>
              <a:ext cx="513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5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736" name="Line 208"/>
            <p:cNvSpPr>
              <a:spLocks noChangeShapeType="1"/>
            </p:cNvSpPr>
            <p:nvPr/>
          </p:nvSpPr>
          <p:spPr bwMode="auto">
            <a:xfrm flipH="1" flipV="1">
              <a:off x="3356" y="4353"/>
              <a:ext cx="285" cy="7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37" name="Text Box 209"/>
            <p:cNvSpPr txBox="1">
              <a:spLocks noChangeArrowheads="1"/>
            </p:cNvSpPr>
            <p:nvPr/>
          </p:nvSpPr>
          <p:spPr bwMode="auto">
            <a:xfrm>
              <a:off x="3071" y="4011"/>
              <a:ext cx="513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6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738" name="Line 210"/>
            <p:cNvSpPr>
              <a:spLocks noChangeShapeType="1"/>
            </p:cNvSpPr>
            <p:nvPr/>
          </p:nvSpPr>
          <p:spPr bwMode="auto">
            <a:xfrm flipV="1">
              <a:off x="3926" y="3327"/>
              <a:ext cx="456" cy="2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39" name="Text Box 211"/>
            <p:cNvSpPr txBox="1">
              <a:spLocks noChangeArrowheads="1"/>
            </p:cNvSpPr>
            <p:nvPr/>
          </p:nvSpPr>
          <p:spPr bwMode="auto">
            <a:xfrm>
              <a:off x="4268" y="3099"/>
              <a:ext cx="513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7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740" name="Line 212"/>
            <p:cNvSpPr>
              <a:spLocks noChangeShapeType="1"/>
            </p:cNvSpPr>
            <p:nvPr/>
          </p:nvSpPr>
          <p:spPr bwMode="auto">
            <a:xfrm flipV="1">
              <a:off x="4553" y="4011"/>
              <a:ext cx="228" cy="3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41" name="Text Box 213"/>
            <p:cNvSpPr txBox="1">
              <a:spLocks noChangeArrowheads="1"/>
            </p:cNvSpPr>
            <p:nvPr/>
          </p:nvSpPr>
          <p:spPr bwMode="auto">
            <a:xfrm>
              <a:off x="4667" y="3669"/>
              <a:ext cx="513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8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742" name="Line 214"/>
            <p:cNvSpPr>
              <a:spLocks noChangeShapeType="1"/>
            </p:cNvSpPr>
            <p:nvPr/>
          </p:nvSpPr>
          <p:spPr bwMode="auto">
            <a:xfrm flipV="1">
              <a:off x="9341" y="5436"/>
              <a:ext cx="342" cy="1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43" name="Text Box 215"/>
            <p:cNvSpPr txBox="1">
              <a:spLocks noChangeArrowheads="1"/>
            </p:cNvSpPr>
            <p:nvPr/>
          </p:nvSpPr>
          <p:spPr bwMode="auto">
            <a:xfrm>
              <a:off x="9569" y="5208"/>
              <a:ext cx="513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8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744" name="Line 216"/>
            <p:cNvSpPr>
              <a:spLocks noChangeShapeType="1"/>
            </p:cNvSpPr>
            <p:nvPr/>
          </p:nvSpPr>
          <p:spPr bwMode="auto">
            <a:xfrm flipH="1" flipV="1">
              <a:off x="2729" y="5778"/>
              <a:ext cx="912" cy="3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45" name="Text Box 217"/>
            <p:cNvSpPr txBox="1">
              <a:spLocks noChangeArrowheads="1"/>
            </p:cNvSpPr>
            <p:nvPr/>
          </p:nvSpPr>
          <p:spPr bwMode="auto">
            <a:xfrm>
              <a:off x="2387" y="5550"/>
              <a:ext cx="513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9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746" name="Line 218"/>
            <p:cNvSpPr>
              <a:spLocks noChangeShapeType="1"/>
            </p:cNvSpPr>
            <p:nvPr/>
          </p:nvSpPr>
          <p:spPr bwMode="auto">
            <a:xfrm flipH="1">
              <a:off x="4496" y="8856"/>
              <a:ext cx="798" cy="7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47" name="Text Box 219"/>
            <p:cNvSpPr txBox="1">
              <a:spLocks noChangeArrowheads="1"/>
            </p:cNvSpPr>
            <p:nvPr/>
          </p:nvSpPr>
          <p:spPr bwMode="auto">
            <a:xfrm>
              <a:off x="4040" y="9483"/>
              <a:ext cx="684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10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748" name="Line 220"/>
            <p:cNvSpPr>
              <a:spLocks noChangeShapeType="1"/>
            </p:cNvSpPr>
            <p:nvPr/>
          </p:nvSpPr>
          <p:spPr bwMode="auto">
            <a:xfrm>
              <a:off x="6776" y="9312"/>
              <a:ext cx="399" cy="3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49" name="Text Box 221"/>
            <p:cNvSpPr txBox="1">
              <a:spLocks noChangeArrowheads="1"/>
            </p:cNvSpPr>
            <p:nvPr/>
          </p:nvSpPr>
          <p:spPr bwMode="auto">
            <a:xfrm>
              <a:off x="7061" y="9483"/>
              <a:ext cx="684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11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750" name="Line 222"/>
            <p:cNvSpPr>
              <a:spLocks noChangeShapeType="1"/>
            </p:cNvSpPr>
            <p:nvPr/>
          </p:nvSpPr>
          <p:spPr bwMode="auto">
            <a:xfrm flipH="1" flipV="1">
              <a:off x="2558" y="9711"/>
              <a:ext cx="285" cy="6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51" name="Text Box 223"/>
            <p:cNvSpPr txBox="1">
              <a:spLocks noChangeArrowheads="1"/>
            </p:cNvSpPr>
            <p:nvPr/>
          </p:nvSpPr>
          <p:spPr bwMode="auto">
            <a:xfrm>
              <a:off x="2159" y="9312"/>
              <a:ext cx="684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12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752" name="Line 224"/>
            <p:cNvSpPr>
              <a:spLocks noChangeShapeType="1"/>
            </p:cNvSpPr>
            <p:nvPr/>
          </p:nvSpPr>
          <p:spPr bwMode="auto">
            <a:xfrm flipV="1">
              <a:off x="8771" y="4011"/>
              <a:ext cx="456" cy="5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53" name="Text Box 225"/>
            <p:cNvSpPr txBox="1">
              <a:spLocks noChangeArrowheads="1"/>
            </p:cNvSpPr>
            <p:nvPr/>
          </p:nvSpPr>
          <p:spPr bwMode="auto">
            <a:xfrm>
              <a:off x="9113" y="3726"/>
              <a:ext cx="684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13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754" name="Text Box 226"/>
            <p:cNvSpPr txBox="1">
              <a:spLocks noChangeArrowheads="1"/>
            </p:cNvSpPr>
            <p:nvPr/>
          </p:nvSpPr>
          <p:spPr bwMode="auto">
            <a:xfrm>
              <a:off x="6320" y="6690"/>
              <a:ext cx="684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14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755" name="Text Box 227"/>
            <p:cNvSpPr txBox="1">
              <a:spLocks noChangeArrowheads="1"/>
            </p:cNvSpPr>
            <p:nvPr/>
          </p:nvSpPr>
          <p:spPr bwMode="auto">
            <a:xfrm>
              <a:off x="6833" y="7545"/>
              <a:ext cx="684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15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756" name="Line 228"/>
            <p:cNvSpPr>
              <a:spLocks noChangeShapeType="1"/>
            </p:cNvSpPr>
            <p:nvPr/>
          </p:nvSpPr>
          <p:spPr bwMode="auto">
            <a:xfrm flipV="1">
              <a:off x="6890" y="7887"/>
              <a:ext cx="171" cy="2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1" name="Rectangle 7"/>
          <p:cNvSpPr>
            <a:spLocks noGrp="1"/>
          </p:cNvSpPr>
          <p:nvPr>
            <p:ph type="body" idx="1"/>
          </p:nvPr>
        </p:nvSpPr>
        <p:spPr>
          <a:xfrm>
            <a:off x="468313" y="2349500"/>
            <a:ext cx="8374062" cy="42481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200" smtClean="0"/>
              <a:t>        Кристаллы </a:t>
            </a:r>
            <a:r>
              <a:rPr lang="en-US" sz="2200" smtClean="0"/>
              <a:t>ADP</a:t>
            </a:r>
            <a:r>
              <a:rPr lang="ru-RU" sz="2200" smtClean="0"/>
              <a:t>, из которых вырезались образцы для измерений, выращивались двумя методами на затравочных кристаллах в виде пластин, вырезанных из беспримесных кристаллов нормально оси 4-го порядка (</a:t>
            </a:r>
            <a:r>
              <a:rPr lang="en-US" sz="2200" smtClean="0"/>
              <a:t>Z</a:t>
            </a:r>
            <a:r>
              <a:rPr lang="ru-RU" sz="2200" smtClean="0"/>
              <a:t>-срез). Первый метод – статический метод концентрационной конвекции при комнатной температуре, предложенный А. В. Белюстиным [6], второй – метод понижения температуры раствора в диапазоне 45–40 ОС при его перемешивании над затравкой, помещенной на дно кристаллизатора [7, 8].</a:t>
            </a:r>
          </a:p>
        </p:txBody>
      </p:sp>
      <p:sp>
        <p:nvSpPr>
          <p:cNvPr id="31748" name="WordArt 4" descr="Белый мрамор"/>
          <p:cNvSpPr>
            <a:spLocks noChangeArrowheads="1" noChangeShapeType="1" noTextEdit="1"/>
          </p:cNvSpPr>
          <p:nvPr/>
        </p:nvSpPr>
        <p:spPr bwMode="auto">
          <a:xfrm>
            <a:off x="3276600" y="333375"/>
            <a:ext cx="2590800" cy="935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Часть 2.</a:t>
            </a:r>
          </a:p>
        </p:txBody>
      </p:sp>
      <p:sp>
        <p:nvSpPr>
          <p:cNvPr id="31752" name="WordArt 8"/>
          <p:cNvSpPr>
            <a:spLocks noChangeArrowheads="1" noChangeShapeType="1" noTextEdit="1"/>
          </p:cNvSpPr>
          <p:nvPr/>
        </p:nvSpPr>
        <p:spPr bwMode="auto">
          <a:xfrm>
            <a:off x="1116013" y="1484313"/>
            <a:ext cx="7200900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Электропроводность кристаллов </a:t>
            </a:r>
            <a:r>
              <a:rPr lang="en-US" sz="20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ADP</a:t>
            </a:r>
            <a:endParaRPr lang="ru-RU" sz="2000" kern="1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333375"/>
            <a:ext cx="8002588" cy="2735263"/>
          </a:xfrm>
        </p:spPr>
        <p:txBody>
          <a:bodyPr/>
          <a:lstStyle/>
          <a:p>
            <a:r>
              <a:rPr lang="ru-RU" sz="2200" smtClean="0"/>
              <a:t>Образцы для измерений изготавливались в виде плоскопараллельных пластин толщиной 2,5 – 3 мм нормально осям 4-го и 2-го порядка (</a:t>
            </a:r>
            <a:r>
              <a:rPr lang="en-US" sz="2200" smtClean="0"/>
              <a:t>Z</a:t>
            </a:r>
            <a:r>
              <a:rPr lang="ru-RU" sz="2200" smtClean="0"/>
              <a:t>-срез и Х-срез соответственно) из выращенных кристаллов, не содержащих видимых включений раствора. В качестве материала электродов использовался электропроводящий клей «Контактол». </a:t>
            </a:r>
          </a:p>
        </p:txBody>
      </p:sp>
      <p:grpSp>
        <p:nvGrpSpPr>
          <p:cNvPr id="35846" name="Group 6"/>
          <p:cNvGrpSpPr>
            <a:grpSpLocks noChangeAspect="1"/>
          </p:cNvGrpSpPr>
          <p:nvPr/>
        </p:nvGrpSpPr>
        <p:grpSpPr bwMode="auto">
          <a:xfrm>
            <a:off x="1857356" y="2714620"/>
            <a:ext cx="4703763" cy="2557462"/>
            <a:chOff x="1914" y="6932"/>
            <a:chExt cx="5701" cy="3101"/>
          </a:xfrm>
        </p:grpSpPr>
        <p:sp>
          <p:nvSpPr>
            <p:cNvPr id="35847" name="AutoShape 7"/>
            <p:cNvSpPr>
              <a:spLocks noChangeAspect="1" noChangeArrowheads="1"/>
            </p:cNvSpPr>
            <p:nvPr/>
          </p:nvSpPr>
          <p:spPr bwMode="auto">
            <a:xfrm>
              <a:off x="1914" y="6932"/>
              <a:ext cx="5701" cy="3101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grpSp>
          <p:nvGrpSpPr>
            <p:cNvPr id="35848" name="Group 8"/>
            <p:cNvGrpSpPr>
              <a:grpSpLocks/>
            </p:cNvGrpSpPr>
            <p:nvPr/>
          </p:nvGrpSpPr>
          <p:grpSpPr bwMode="auto">
            <a:xfrm>
              <a:off x="1914" y="7135"/>
              <a:ext cx="5661" cy="2898"/>
              <a:chOff x="88" y="1097"/>
              <a:chExt cx="5660" cy="2896"/>
            </a:xfrm>
          </p:grpSpPr>
          <p:sp>
            <p:nvSpPr>
              <p:cNvPr id="35849" name="Text Box 9"/>
              <p:cNvSpPr txBox="1">
                <a:spLocks noChangeArrowheads="1"/>
              </p:cNvSpPr>
              <p:nvPr/>
            </p:nvSpPr>
            <p:spPr bwMode="auto">
              <a:xfrm>
                <a:off x="88" y="2720"/>
                <a:ext cx="5660" cy="1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1200"/>
                  <a:t>1 – стабилизированный высоковольтный источник тока ВС-23;</a:t>
                </a:r>
              </a:p>
              <a:p>
                <a:r>
                  <a:rPr lang="ru-RU" sz="1200"/>
                  <a:t>2 – вольтметр цифровой постоянного тока В2-23.</a:t>
                </a:r>
              </a:p>
              <a:p>
                <a:endParaRPr lang="ru-RU" sz="1200"/>
              </a:p>
              <a:p>
                <a:r>
                  <a:rPr lang="ru-RU" sz="1200"/>
                  <a:t> Блок-схема измерений электропроводности кристаллов </a:t>
                </a:r>
                <a:r>
                  <a:rPr lang="en-US" sz="1200"/>
                  <a:t>ADP</a:t>
                </a:r>
                <a:endParaRPr lang="ru-RU"/>
              </a:p>
            </p:txBody>
          </p:sp>
          <p:grpSp>
            <p:nvGrpSpPr>
              <p:cNvPr id="35850" name="Group 10"/>
              <p:cNvGrpSpPr>
                <a:grpSpLocks/>
              </p:cNvGrpSpPr>
              <p:nvPr/>
            </p:nvGrpSpPr>
            <p:grpSpPr bwMode="auto">
              <a:xfrm>
                <a:off x="1228" y="1097"/>
                <a:ext cx="3378" cy="1536"/>
                <a:chOff x="1228" y="1097"/>
                <a:chExt cx="3378" cy="1536"/>
              </a:xfrm>
            </p:grpSpPr>
            <p:sp>
              <p:nvSpPr>
                <p:cNvPr id="35851" name="Rectangle 11"/>
                <p:cNvSpPr>
                  <a:spLocks noChangeArrowheads="1"/>
                </p:cNvSpPr>
                <p:nvPr/>
              </p:nvSpPr>
              <p:spPr bwMode="auto">
                <a:xfrm>
                  <a:off x="1228" y="1229"/>
                  <a:ext cx="748" cy="612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52" name="Rectangle 12"/>
                <p:cNvSpPr>
                  <a:spLocks noChangeArrowheads="1"/>
                </p:cNvSpPr>
                <p:nvPr/>
              </p:nvSpPr>
              <p:spPr bwMode="auto">
                <a:xfrm>
                  <a:off x="2122" y="1097"/>
                  <a:ext cx="1563" cy="1272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53" name="Rectangle 13"/>
                <p:cNvSpPr>
                  <a:spLocks noChangeArrowheads="1"/>
                </p:cNvSpPr>
                <p:nvPr/>
              </p:nvSpPr>
              <p:spPr bwMode="auto">
                <a:xfrm rot="-5400000">
                  <a:off x="2373" y="1313"/>
                  <a:ext cx="175" cy="446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54" name="Rectangle 14"/>
                <p:cNvSpPr>
                  <a:spLocks noChangeArrowheads="1"/>
                </p:cNvSpPr>
                <p:nvPr/>
              </p:nvSpPr>
              <p:spPr bwMode="auto">
                <a:xfrm>
                  <a:off x="3334" y="1711"/>
                  <a:ext cx="184" cy="448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55" name="Line 15"/>
                <p:cNvSpPr>
                  <a:spLocks noChangeShapeType="1"/>
                </p:cNvSpPr>
                <p:nvPr/>
              </p:nvSpPr>
              <p:spPr bwMode="auto">
                <a:xfrm flipH="1" flipV="1">
                  <a:off x="2896" y="2369"/>
                  <a:ext cx="1" cy="17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56" name="Line 16"/>
                <p:cNvSpPr>
                  <a:spLocks noChangeShapeType="1"/>
                </p:cNvSpPr>
                <p:nvPr/>
              </p:nvSpPr>
              <p:spPr bwMode="auto">
                <a:xfrm>
                  <a:off x="2676" y="1536"/>
                  <a:ext cx="187" cy="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57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2855" y="1359"/>
                  <a:ext cx="8" cy="36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58" name="Rectangle 18"/>
                <p:cNvSpPr>
                  <a:spLocks noChangeArrowheads="1"/>
                </p:cNvSpPr>
                <p:nvPr/>
              </p:nvSpPr>
              <p:spPr bwMode="auto">
                <a:xfrm>
                  <a:off x="2893" y="1405"/>
                  <a:ext cx="177" cy="269"/>
                </a:xfrm>
                <a:prstGeom prst="rect">
                  <a:avLst/>
                </a:prstGeom>
                <a:pattFill prst="pct20">
                  <a:fgClr>
                    <a:srgbClr val="000000"/>
                  </a:fgClr>
                  <a:bgClr>
                    <a:srgbClr val="FFFFFF"/>
                  </a:bgClr>
                </a:patt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59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3109" y="1359"/>
                  <a:ext cx="8" cy="36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60" name="Line 20"/>
                <p:cNvSpPr>
                  <a:spLocks noChangeShapeType="1"/>
                </p:cNvSpPr>
                <p:nvPr/>
              </p:nvSpPr>
              <p:spPr bwMode="auto">
                <a:xfrm>
                  <a:off x="3117" y="1535"/>
                  <a:ext cx="701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6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3422" y="1536"/>
                  <a:ext cx="3" cy="17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62" name="Oval 22"/>
                <p:cNvSpPr>
                  <a:spLocks noChangeArrowheads="1"/>
                </p:cNvSpPr>
                <p:nvPr/>
              </p:nvSpPr>
              <p:spPr bwMode="auto">
                <a:xfrm>
                  <a:off x="2852" y="2325"/>
                  <a:ext cx="88" cy="88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63" name="Oval 23"/>
                <p:cNvSpPr>
                  <a:spLocks noChangeArrowheads="1"/>
                </p:cNvSpPr>
                <p:nvPr/>
              </p:nvSpPr>
              <p:spPr bwMode="auto">
                <a:xfrm>
                  <a:off x="3378" y="1492"/>
                  <a:ext cx="89" cy="88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64" name="Line 24"/>
                <p:cNvSpPr>
                  <a:spLocks noChangeShapeType="1"/>
                </p:cNvSpPr>
                <p:nvPr/>
              </p:nvSpPr>
              <p:spPr bwMode="auto">
                <a:xfrm>
                  <a:off x="3422" y="2150"/>
                  <a:ext cx="1" cy="13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65" name="Rectangle 25"/>
                <p:cNvSpPr>
                  <a:spLocks noChangeArrowheads="1"/>
                </p:cNvSpPr>
                <p:nvPr/>
              </p:nvSpPr>
              <p:spPr bwMode="auto">
                <a:xfrm>
                  <a:off x="3817" y="1229"/>
                  <a:ext cx="747" cy="615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66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1974" y="1536"/>
                  <a:ext cx="264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67" name="Line 27"/>
                <p:cNvSpPr>
                  <a:spLocks noChangeShapeType="1"/>
                </p:cNvSpPr>
                <p:nvPr/>
              </p:nvSpPr>
              <p:spPr bwMode="auto">
                <a:xfrm>
                  <a:off x="3291" y="2282"/>
                  <a:ext cx="263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68" name="Line 28"/>
                <p:cNvSpPr>
                  <a:spLocks noChangeShapeType="1"/>
                </p:cNvSpPr>
                <p:nvPr/>
              </p:nvSpPr>
              <p:spPr bwMode="auto">
                <a:xfrm>
                  <a:off x="2764" y="2545"/>
                  <a:ext cx="26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69" name="Line 29"/>
                <p:cNvSpPr>
                  <a:spLocks noChangeShapeType="1"/>
                </p:cNvSpPr>
                <p:nvPr/>
              </p:nvSpPr>
              <p:spPr bwMode="auto">
                <a:xfrm>
                  <a:off x="2808" y="2589"/>
                  <a:ext cx="17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70" name="Line 30"/>
                <p:cNvSpPr>
                  <a:spLocks noChangeShapeType="1"/>
                </p:cNvSpPr>
                <p:nvPr/>
              </p:nvSpPr>
              <p:spPr bwMode="auto">
                <a:xfrm>
                  <a:off x="2852" y="2633"/>
                  <a:ext cx="8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71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1228" y="1404"/>
                  <a:ext cx="789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ru-RU" sz="1200"/>
                    <a:t>ВС-23</a:t>
                  </a:r>
                  <a:endParaRPr lang="ru-RU"/>
                </a:p>
              </p:txBody>
            </p:sp>
            <p:sp>
              <p:nvSpPr>
                <p:cNvPr id="35872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817" y="1404"/>
                  <a:ext cx="789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ru-RU" sz="1200"/>
                    <a:t>В2-23</a:t>
                  </a:r>
                  <a:endParaRPr lang="ru-RU"/>
                </a:p>
              </p:txBody>
            </p:sp>
            <p:sp>
              <p:nvSpPr>
                <p:cNvPr id="35873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062" y="1580"/>
                  <a:ext cx="790" cy="7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200"/>
                    <a:t>R</a:t>
                  </a:r>
                  <a:r>
                    <a:rPr lang="ru-RU" sz="1200" baseline="-25000"/>
                    <a:t>огр</a:t>
                  </a:r>
                  <a:endParaRPr lang="ru-RU" sz="1200"/>
                </a:p>
                <a:p>
                  <a:pPr algn="ctr">
                    <a:lnSpc>
                      <a:spcPct val="96000"/>
                    </a:lnSpc>
                  </a:pPr>
                  <a:r>
                    <a:rPr lang="ru-RU" sz="1200"/>
                    <a:t>820</a:t>
                  </a:r>
                </a:p>
                <a:p>
                  <a:pPr algn="ctr">
                    <a:lnSpc>
                      <a:spcPct val="96000"/>
                    </a:lnSpc>
                  </a:pPr>
                  <a:r>
                    <a:rPr lang="ru-RU" sz="1200"/>
                    <a:t> кОм</a:t>
                  </a:r>
                  <a:endParaRPr lang="ru-RU"/>
                </a:p>
              </p:txBody>
            </p:sp>
            <p:sp>
              <p:nvSpPr>
                <p:cNvPr id="35874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2457" y="1097"/>
                  <a:ext cx="965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ru-RU" sz="1200"/>
                    <a:t>образец</a:t>
                  </a:r>
                  <a:endParaRPr lang="ru-RU"/>
                </a:p>
              </p:txBody>
            </p:sp>
            <p:sp>
              <p:nvSpPr>
                <p:cNvPr id="35875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2676" y="1667"/>
                  <a:ext cx="790" cy="7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200"/>
                    <a:t>R</a:t>
                  </a:r>
                  <a:r>
                    <a:rPr lang="ru-RU" sz="1200" baseline="-25000"/>
                    <a:t>1</a:t>
                  </a:r>
                  <a:endParaRPr lang="ru-RU" sz="1200"/>
                </a:p>
                <a:p>
                  <a:pPr algn="ctr">
                    <a:lnSpc>
                      <a:spcPct val="96000"/>
                    </a:lnSpc>
                  </a:pPr>
                  <a:r>
                    <a:rPr lang="ru-RU" sz="1200"/>
                    <a:t>20</a:t>
                  </a:r>
                </a:p>
                <a:p>
                  <a:pPr algn="ctr">
                    <a:lnSpc>
                      <a:spcPct val="96000"/>
                    </a:lnSpc>
                  </a:pPr>
                  <a:r>
                    <a:rPr lang="ru-RU" sz="1200"/>
                    <a:t> кОм</a:t>
                  </a:r>
                  <a:endParaRPr lang="ru-RU"/>
                </a:p>
              </p:txBody>
            </p:sp>
            <p:sp>
              <p:nvSpPr>
                <p:cNvPr id="35876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448" y="1843"/>
                  <a:ext cx="351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ru-RU" sz="1200"/>
                    <a:t>1</a:t>
                  </a:r>
                  <a:endParaRPr lang="ru-RU"/>
                </a:p>
              </p:txBody>
            </p:sp>
            <p:sp>
              <p:nvSpPr>
                <p:cNvPr id="35877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4036" y="1843"/>
                  <a:ext cx="351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ru-RU" sz="1200"/>
                    <a:t>2</a:t>
                  </a:r>
                  <a:endParaRPr lang="ru-RU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/>
          </p:cNvSpPr>
          <p:nvPr>
            <p:ph type="body" sz="half" idx="1"/>
          </p:nvPr>
        </p:nvSpPr>
        <p:spPr>
          <a:xfrm>
            <a:off x="468313" y="260350"/>
            <a:ext cx="8002587" cy="2844800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200" dirty="0" smtClean="0"/>
              <a:t>     </a:t>
            </a:r>
            <a:r>
              <a:rPr lang="ru-RU" sz="1800" dirty="0" smtClean="0">
                <a:latin typeface="Times New Roman" pitchFamily="18" charset="0"/>
              </a:rPr>
              <a:t>Постоянное напряжение в интервале 500 – 3500 В подавалось на образцы от стабилизированного высоковольтного источника тока ВС-23 через ограничительный резистор номиналом 820 кОм, защищающий выход источника тока и вход вольтметра при пробое образца. Определение тока, протекающего через образец, производилось по измерению напряжения цифровым интегрирующим вольтметром В2-23 на образцовом резисторе сопротивлением 20 кОм, подобранном с точностью 1 %, включенном в общий провод измерительной цепи. Расчет удельной электропроводности производился по формуле</a:t>
            </a:r>
          </a:p>
        </p:txBody>
      </p:sp>
      <p:sp>
        <p:nvSpPr>
          <p:cNvPr id="37894" name="Rectangle 6"/>
          <p:cNvSpPr>
            <a:spLocks noGrp="1"/>
          </p:cNvSpPr>
          <p:nvPr>
            <p:ph type="body" sz="half" idx="2"/>
          </p:nvPr>
        </p:nvSpPr>
        <p:spPr>
          <a:xfrm>
            <a:off x="357158" y="4071942"/>
            <a:ext cx="8280400" cy="2428892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1800" dirty="0" smtClean="0"/>
              <a:t>где 	</a:t>
            </a:r>
            <a:r>
              <a:rPr lang="en-US" sz="1800" i="1" dirty="0" smtClean="0"/>
              <a:t>d</a:t>
            </a:r>
            <a:r>
              <a:rPr lang="ru-RU" sz="1800" dirty="0" smtClean="0"/>
              <a:t> – толщина образца, м;(2,5*10м)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800" i="1" dirty="0" smtClean="0"/>
              <a:t>S </a:t>
            </a:r>
            <a:r>
              <a:rPr lang="ru-RU" sz="1800" dirty="0" smtClean="0"/>
              <a:t>– площадь электродов, м2;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800" i="1" dirty="0" smtClean="0"/>
              <a:t>U</a:t>
            </a:r>
            <a:r>
              <a:rPr lang="ru-RU" sz="1800" i="1" dirty="0" smtClean="0"/>
              <a:t>1</a:t>
            </a:r>
            <a:r>
              <a:rPr lang="ru-RU" sz="1800" dirty="0" smtClean="0"/>
              <a:t> – напряжение на измерительном резисторе, В;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800" i="1" dirty="0" smtClean="0"/>
              <a:t>U</a:t>
            </a:r>
            <a:r>
              <a:rPr lang="ru-RU" sz="1800" dirty="0" smtClean="0"/>
              <a:t> – напряжение на выходе источника тока, В;</a:t>
            </a:r>
            <a:endParaRPr lang="en-US" sz="1800" i="1" dirty="0" smtClean="0"/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800" i="1" dirty="0" smtClean="0"/>
              <a:t>R</a:t>
            </a:r>
            <a:r>
              <a:rPr lang="ru-RU" sz="1800" i="1" dirty="0" smtClean="0"/>
              <a:t>1</a:t>
            </a:r>
            <a:r>
              <a:rPr lang="ru-RU" sz="1800" dirty="0" smtClean="0"/>
              <a:t> – сопротивление образцового резистора, Ом;(20кОм)</a:t>
            </a:r>
            <a:endParaRPr lang="en-US" sz="1800" dirty="0" smtClean="0"/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800" dirty="0" smtClean="0"/>
              <a:t>R</a:t>
            </a:r>
            <a:r>
              <a:rPr lang="ru-RU" sz="1800" dirty="0" err="1" smtClean="0"/>
              <a:t>огр</a:t>
            </a:r>
            <a:r>
              <a:rPr lang="ru-RU" sz="1800" dirty="0" smtClean="0"/>
              <a:t> – сопротивление ограничительного резистора, Ом.(820кОм)</a:t>
            </a:r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2643182"/>
            <a:ext cx="5973051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6" name="Group 4"/>
          <p:cNvGrpSpPr>
            <a:grpSpLocks/>
          </p:cNvGrpSpPr>
          <p:nvPr/>
        </p:nvGrpSpPr>
        <p:grpSpPr bwMode="auto">
          <a:xfrm>
            <a:off x="539750" y="333375"/>
            <a:ext cx="7993063" cy="6315075"/>
            <a:chOff x="1817" y="2715"/>
            <a:chExt cx="9360" cy="10362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4001" y="2823"/>
              <a:ext cx="5446" cy="74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18" name="Line 6"/>
            <p:cNvSpPr>
              <a:spLocks noChangeShapeType="1"/>
            </p:cNvSpPr>
            <p:nvPr/>
          </p:nvSpPr>
          <p:spPr bwMode="auto">
            <a:xfrm>
              <a:off x="4001" y="9033"/>
              <a:ext cx="544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19" name="Line 7"/>
            <p:cNvSpPr>
              <a:spLocks noChangeShapeType="1"/>
            </p:cNvSpPr>
            <p:nvPr/>
          </p:nvSpPr>
          <p:spPr bwMode="auto">
            <a:xfrm>
              <a:off x="4001" y="7788"/>
              <a:ext cx="544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20" name="Line 8"/>
            <p:cNvSpPr>
              <a:spLocks noChangeShapeType="1"/>
            </p:cNvSpPr>
            <p:nvPr/>
          </p:nvSpPr>
          <p:spPr bwMode="auto">
            <a:xfrm>
              <a:off x="4001" y="6543"/>
              <a:ext cx="544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21" name="Line 9"/>
            <p:cNvSpPr>
              <a:spLocks noChangeShapeType="1"/>
            </p:cNvSpPr>
            <p:nvPr/>
          </p:nvSpPr>
          <p:spPr bwMode="auto">
            <a:xfrm>
              <a:off x="4001" y="5313"/>
              <a:ext cx="544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22" name="Line 10"/>
            <p:cNvSpPr>
              <a:spLocks noChangeShapeType="1"/>
            </p:cNvSpPr>
            <p:nvPr/>
          </p:nvSpPr>
          <p:spPr bwMode="auto">
            <a:xfrm>
              <a:off x="4001" y="4068"/>
              <a:ext cx="544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23" name="Line 11"/>
            <p:cNvSpPr>
              <a:spLocks noChangeShapeType="1"/>
            </p:cNvSpPr>
            <p:nvPr/>
          </p:nvSpPr>
          <p:spPr bwMode="auto">
            <a:xfrm>
              <a:off x="4001" y="2823"/>
              <a:ext cx="544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24" name="Line 12"/>
            <p:cNvSpPr>
              <a:spLocks noChangeShapeType="1"/>
            </p:cNvSpPr>
            <p:nvPr/>
          </p:nvSpPr>
          <p:spPr bwMode="auto">
            <a:xfrm>
              <a:off x="4781" y="2823"/>
              <a:ext cx="1" cy="745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25" name="Line 13"/>
            <p:cNvSpPr>
              <a:spLocks noChangeShapeType="1"/>
            </p:cNvSpPr>
            <p:nvPr/>
          </p:nvSpPr>
          <p:spPr bwMode="auto">
            <a:xfrm>
              <a:off x="5561" y="2823"/>
              <a:ext cx="1" cy="745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26" name="Line 14"/>
            <p:cNvSpPr>
              <a:spLocks noChangeShapeType="1"/>
            </p:cNvSpPr>
            <p:nvPr/>
          </p:nvSpPr>
          <p:spPr bwMode="auto">
            <a:xfrm>
              <a:off x="6341" y="2823"/>
              <a:ext cx="1" cy="745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27" name="Line 15"/>
            <p:cNvSpPr>
              <a:spLocks noChangeShapeType="1"/>
            </p:cNvSpPr>
            <p:nvPr/>
          </p:nvSpPr>
          <p:spPr bwMode="auto">
            <a:xfrm>
              <a:off x="7107" y="2823"/>
              <a:ext cx="1" cy="745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28" name="Line 16"/>
            <p:cNvSpPr>
              <a:spLocks noChangeShapeType="1"/>
            </p:cNvSpPr>
            <p:nvPr/>
          </p:nvSpPr>
          <p:spPr bwMode="auto">
            <a:xfrm>
              <a:off x="7887" y="2823"/>
              <a:ext cx="1" cy="745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29" name="Line 17"/>
            <p:cNvSpPr>
              <a:spLocks noChangeShapeType="1"/>
            </p:cNvSpPr>
            <p:nvPr/>
          </p:nvSpPr>
          <p:spPr bwMode="auto">
            <a:xfrm>
              <a:off x="8667" y="2823"/>
              <a:ext cx="1" cy="745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30" name="Line 18"/>
            <p:cNvSpPr>
              <a:spLocks noChangeShapeType="1"/>
            </p:cNvSpPr>
            <p:nvPr/>
          </p:nvSpPr>
          <p:spPr bwMode="auto">
            <a:xfrm>
              <a:off x="9447" y="2823"/>
              <a:ext cx="1" cy="745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31" name="Rectangle 19"/>
            <p:cNvSpPr>
              <a:spLocks noChangeArrowheads="1"/>
            </p:cNvSpPr>
            <p:nvPr/>
          </p:nvSpPr>
          <p:spPr bwMode="auto">
            <a:xfrm>
              <a:off x="4001" y="2823"/>
              <a:ext cx="5446" cy="7455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32" name="Line 20"/>
            <p:cNvSpPr>
              <a:spLocks noChangeShapeType="1"/>
            </p:cNvSpPr>
            <p:nvPr/>
          </p:nvSpPr>
          <p:spPr bwMode="auto">
            <a:xfrm>
              <a:off x="4001" y="2823"/>
              <a:ext cx="1" cy="745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33" name="Line 21"/>
            <p:cNvSpPr>
              <a:spLocks noChangeShapeType="1"/>
            </p:cNvSpPr>
            <p:nvPr/>
          </p:nvSpPr>
          <p:spPr bwMode="auto">
            <a:xfrm>
              <a:off x="3941" y="10278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34" name="Line 22"/>
            <p:cNvSpPr>
              <a:spLocks noChangeShapeType="1"/>
            </p:cNvSpPr>
            <p:nvPr/>
          </p:nvSpPr>
          <p:spPr bwMode="auto">
            <a:xfrm>
              <a:off x="3941" y="9033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35" name="Line 23"/>
            <p:cNvSpPr>
              <a:spLocks noChangeShapeType="1"/>
            </p:cNvSpPr>
            <p:nvPr/>
          </p:nvSpPr>
          <p:spPr bwMode="auto">
            <a:xfrm>
              <a:off x="3941" y="7788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36" name="Line 24"/>
            <p:cNvSpPr>
              <a:spLocks noChangeShapeType="1"/>
            </p:cNvSpPr>
            <p:nvPr/>
          </p:nvSpPr>
          <p:spPr bwMode="auto">
            <a:xfrm>
              <a:off x="3941" y="6543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37" name="Line 25"/>
            <p:cNvSpPr>
              <a:spLocks noChangeShapeType="1"/>
            </p:cNvSpPr>
            <p:nvPr/>
          </p:nvSpPr>
          <p:spPr bwMode="auto">
            <a:xfrm>
              <a:off x="3941" y="5313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38" name="Line 26"/>
            <p:cNvSpPr>
              <a:spLocks noChangeShapeType="1"/>
            </p:cNvSpPr>
            <p:nvPr/>
          </p:nvSpPr>
          <p:spPr bwMode="auto">
            <a:xfrm>
              <a:off x="3941" y="4068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39" name="Line 27"/>
            <p:cNvSpPr>
              <a:spLocks noChangeShapeType="1"/>
            </p:cNvSpPr>
            <p:nvPr/>
          </p:nvSpPr>
          <p:spPr bwMode="auto">
            <a:xfrm>
              <a:off x="3941" y="2823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40" name="Line 28"/>
            <p:cNvSpPr>
              <a:spLocks noChangeShapeType="1"/>
            </p:cNvSpPr>
            <p:nvPr/>
          </p:nvSpPr>
          <p:spPr bwMode="auto">
            <a:xfrm>
              <a:off x="4001" y="10278"/>
              <a:ext cx="544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41" name="Line 29"/>
            <p:cNvSpPr>
              <a:spLocks noChangeShapeType="1"/>
            </p:cNvSpPr>
            <p:nvPr/>
          </p:nvSpPr>
          <p:spPr bwMode="auto">
            <a:xfrm flipV="1">
              <a:off x="4391" y="10233"/>
              <a:ext cx="1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42" name="Line 30"/>
            <p:cNvSpPr>
              <a:spLocks noChangeShapeType="1"/>
            </p:cNvSpPr>
            <p:nvPr/>
          </p:nvSpPr>
          <p:spPr bwMode="auto">
            <a:xfrm flipV="1">
              <a:off x="5171" y="10233"/>
              <a:ext cx="1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43" name="Line 31"/>
            <p:cNvSpPr>
              <a:spLocks noChangeShapeType="1"/>
            </p:cNvSpPr>
            <p:nvPr/>
          </p:nvSpPr>
          <p:spPr bwMode="auto">
            <a:xfrm flipV="1">
              <a:off x="5951" y="10233"/>
              <a:ext cx="1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44" name="Line 32"/>
            <p:cNvSpPr>
              <a:spLocks noChangeShapeType="1"/>
            </p:cNvSpPr>
            <p:nvPr/>
          </p:nvSpPr>
          <p:spPr bwMode="auto">
            <a:xfrm flipV="1">
              <a:off x="6731" y="10233"/>
              <a:ext cx="1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45" name="Line 33"/>
            <p:cNvSpPr>
              <a:spLocks noChangeShapeType="1"/>
            </p:cNvSpPr>
            <p:nvPr/>
          </p:nvSpPr>
          <p:spPr bwMode="auto">
            <a:xfrm flipV="1">
              <a:off x="7497" y="10233"/>
              <a:ext cx="1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46" name="Line 34"/>
            <p:cNvSpPr>
              <a:spLocks noChangeShapeType="1"/>
            </p:cNvSpPr>
            <p:nvPr/>
          </p:nvSpPr>
          <p:spPr bwMode="auto">
            <a:xfrm flipV="1">
              <a:off x="8277" y="10233"/>
              <a:ext cx="1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47" name="Line 35"/>
            <p:cNvSpPr>
              <a:spLocks noChangeShapeType="1"/>
            </p:cNvSpPr>
            <p:nvPr/>
          </p:nvSpPr>
          <p:spPr bwMode="auto">
            <a:xfrm flipV="1">
              <a:off x="9057" y="10233"/>
              <a:ext cx="1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48" name="Line 36"/>
            <p:cNvSpPr>
              <a:spLocks noChangeShapeType="1"/>
            </p:cNvSpPr>
            <p:nvPr/>
          </p:nvSpPr>
          <p:spPr bwMode="auto">
            <a:xfrm flipV="1">
              <a:off x="4001" y="10278"/>
              <a:ext cx="1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49" name="Line 37"/>
            <p:cNvSpPr>
              <a:spLocks noChangeShapeType="1"/>
            </p:cNvSpPr>
            <p:nvPr/>
          </p:nvSpPr>
          <p:spPr bwMode="auto">
            <a:xfrm flipV="1">
              <a:off x="4781" y="10278"/>
              <a:ext cx="1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50" name="Line 38"/>
            <p:cNvSpPr>
              <a:spLocks noChangeShapeType="1"/>
            </p:cNvSpPr>
            <p:nvPr/>
          </p:nvSpPr>
          <p:spPr bwMode="auto">
            <a:xfrm flipV="1">
              <a:off x="5561" y="10278"/>
              <a:ext cx="1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51" name="Line 39"/>
            <p:cNvSpPr>
              <a:spLocks noChangeShapeType="1"/>
            </p:cNvSpPr>
            <p:nvPr/>
          </p:nvSpPr>
          <p:spPr bwMode="auto">
            <a:xfrm flipV="1">
              <a:off x="6341" y="10278"/>
              <a:ext cx="1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52" name="Line 40"/>
            <p:cNvSpPr>
              <a:spLocks noChangeShapeType="1"/>
            </p:cNvSpPr>
            <p:nvPr/>
          </p:nvSpPr>
          <p:spPr bwMode="auto">
            <a:xfrm flipV="1">
              <a:off x="7107" y="10278"/>
              <a:ext cx="1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53" name="Line 41"/>
            <p:cNvSpPr>
              <a:spLocks noChangeShapeType="1"/>
            </p:cNvSpPr>
            <p:nvPr/>
          </p:nvSpPr>
          <p:spPr bwMode="auto">
            <a:xfrm flipV="1">
              <a:off x="7887" y="10278"/>
              <a:ext cx="1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54" name="Line 42"/>
            <p:cNvSpPr>
              <a:spLocks noChangeShapeType="1"/>
            </p:cNvSpPr>
            <p:nvPr/>
          </p:nvSpPr>
          <p:spPr bwMode="auto">
            <a:xfrm flipV="1">
              <a:off x="8667" y="10278"/>
              <a:ext cx="1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55" name="Line 43"/>
            <p:cNvSpPr>
              <a:spLocks noChangeShapeType="1"/>
            </p:cNvSpPr>
            <p:nvPr/>
          </p:nvSpPr>
          <p:spPr bwMode="auto">
            <a:xfrm flipV="1">
              <a:off x="9447" y="10278"/>
              <a:ext cx="1" cy="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56" name="Rectangle 44"/>
            <p:cNvSpPr>
              <a:spLocks noChangeArrowheads="1"/>
            </p:cNvSpPr>
            <p:nvPr/>
          </p:nvSpPr>
          <p:spPr bwMode="auto">
            <a:xfrm>
              <a:off x="4331" y="8373"/>
              <a:ext cx="105" cy="10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57" name="Rectangle 45"/>
            <p:cNvSpPr>
              <a:spLocks noChangeArrowheads="1"/>
            </p:cNvSpPr>
            <p:nvPr/>
          </p:nvSpPr>
          <p:spPr bwMode="auto">
            <a:xfrm>
              <a:off x="5111" y="8253"/>
              <a:ext cx="105" cy="10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58" name="Rectangle 46"/>
            <p:cNvSpPr>
              <a:spLocks noChangeArrowheads="1"/>
            </p:cNvSpPr>
            <p:nvPr/>
          </p:nvSpPr>
          <p:spPr bwMode="auto">
            <a:xfrm>
              <a:off x="5891" y="8088"/>
              <a:ext cx="105" cy="10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59" name="Rectangle 47"/>
            <p:cNvSpPr>
              <a:spLocks noChangeArrowheads="1"/>
            </p:cNvSpPr>
            <p:nvPr/>
          </p:nvSpPr>
          <p:spPr bwMode="auto">
            <a:xfrm>
              <a:off x="6671" y="8178"/>
              <a:ext cx="105" cy="10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60" name="Rectangle 48"/>
            <p:cNvSpPr>
              <a:spLocks noChangeArrowheads="1"/>
            </p:cNvSpPr>
            <p:nvPr/>
          </p:nvSpPr>
          <p:spPr bwMode="auto">
            <a:xfrm>
              <a:off x="7437" y="8208"/>
              <a:ext cx="105" cy="10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61" name="Rectangle 49"/>
            <p:cNvSpPr>
              <a:spLocks noChangeArrowheads="1"/>
            </p:cNvSpPr>
            <p:nvPr/>
          </p:nvSpPr>
          <p:spPr bwMode="auto">
            <a:xfrm>
              <a:off x="8217" y="8223"/>
              <a:ext cx="105" cy="10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62" name="Rectangle 50"/>
            <p:cNvSpPr>
              <a:spLocks noChangeArrowheads="1"/>
            </p:cNvSpPr>
            <p:nvPr/>
          </p:nvSpPr>
          <p:spPr bwMode="auto">
            <a:xfrm>
              <a:off x="8997" y="8148"/>
              <a:ext cx="105" cy="10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63" name="Freeform 51"/>
            <p:cNvSpPr>
              <a:spLocks/>
            </p:cNvSpPr>
            <p:nvPr/>
          </p:nvSpPr>
          <p:spPr bwMode="auto">
            <a:xfrm>
              <a:off x="4331" y="4053"/>
              <a:ext cx="120" cy="120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120" y="120"/>
                </a:cxn>
                <a:cxn ang="0">
                  <a:pos x="0" y="120"/>
                </a:cxn>
                <a:cxn ang="0">
                  <a:pos x="60" y="0"/>
                </a:cxn>
              </a:cxnLst>
              <a:rect l="0" t="0" r="r" b="b"/>
              <a:pathLst>
                <a:path w="120" h="120">
                  <a:moveTo>
                    <a:pt x="60" y="0"/>
                  </a:moveTo>
                  <a:lnTo>
                    <a:pt x="120" y="120"/>
                  </a:lnTo>
                  <a:lnTo>
                    <a:pt x="0" y="12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64" name="Freeform 52"/>
            <p:cNvSpPr>
              <a:spLocks/>
            </p:cNvSpPr>
            <p:nvPr/>
          </p:nvSpPr>
          <p:spPr bwMode="auto">
            <a:xfrm>
              <a:off x="5111" y="4203"/>
              <a:ext cx="120" cy="120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120" y="120"/>
                </a:cxn>
                <a:cxn ang="0">
                  <a:pos x="0" y="120"/>
                </a:cxn>
                <a:cxn ang="0">
                  <a:pos x="60" y="0"/>
                </a:cxn>
              </a:cxnLst>
              <a:rect l="0" t="0" r="r" b="b"/>
              <a:pathLst>
                <a:path w="120" h="120">
                  <a:moveTo>
                    <a:pt x="60" y="0"/>
                  </a:moveTo>
                  <a:lnTo>
                    <a:pt x="120" y="120"/>
                  </a:lnTo>
                  <a:lnTo>
                    <a:pt x="0" y="12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65" name="Freeform 53"/>
            <p:cNvSpPr>
              <a:spLocks/>
            </p:cNvSpPr>
            <p:nvPr/>
          </p:nvSpPr>
          <p:spPr bwMode="auto">
            <a:xfrm>
              <a:off x="5891" y="4083"/>
              <a:ext cx="120" cy="120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120" y="120"/>
                </a:cxn>
                <a:cxn ang="0">
                  <a:pos x="0" y="120"/>
                </a:cxn>
                <a:cxn ang="0">
                  <a:pos x="60" y="0"/>
                </a:cxn>
              </a:cxnLst>
              <a:rect l="0" t="0" r="r" b="b"/>
              <a:pathLst>
                <a:path w="120" h="120">
                  <a:moveTo>
                    <a:pt x="60" y="0"/>
                  </a:moveTo>
                  <a:lnTo>
                    <a:pt x="120" y="120"/>
                  </a:lnTo>
                  <a:lnTo>
                    <a:pt x="0" y="12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66" name="Freeform 54"/>
            <p:cNvSpPr>
              <a:spLocks/>
            </p:cNvSpPr>
            <p:nvPr/>
          </p:nvSpPr>
          <p:spPr bwMode="auto">
            <a:xfrm>
              <a:off x="6671" y="4158"/>
              <a:ext cx="120" cy="120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120" y="120"/>
                </a:cxn>
                <a:cxn ang="0">
                  <a:pos x="0" y="120"/>
                </a:cxn>
                <a:cxn ang="0">
                  <a:pos x="60" y="0"/>
                </a:cxn>
              </a:cxnLst>
              <a:rect l="0" t="0" r="r" b="b"/>
              <a:pathLst>
                <a:path w="120" h="120">
                  <a:moveTo>
                    <a:pt x="60" y="0"/>
                  </a:moveTo>
                  <a:lnTo>
                    <a:pt x="120" y="120"/>
                  </a:lnTo>
                  <a:lnTo>
                    <a:pt x="0" y="12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67" name="Freeform 55"/>
            <p:cNvSpPr>
              <a:spLocks/>
            </p:cNvSpPr>
            <p:nvPr/>
          </p:nvSpPr>
          <p:spPr bwMode="auto">
            <a:xfrm>
              <a:off x="7437" y="4323"/>
              <a:ext cx="120" cy="120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120" y="120"/>
                </a:cxn>
                <a:cxn ang="0">
                  <a:pos x="0" y="120"/>
                </a:cxn>
                <a:cxn ang="0">
                  <a:pos x="60" y="0"/>
                </a:cxn>
              </a:cxnLst>
              <a:rect l="0" t="0" r="r" b="b"/>
              <a:pathLst>
                <a:path w="120" h="120">
                  <a:moveTo>
                    <a:pt x="60" y="0"/>
                  </a:moveTo>
                  <a:lnTo>
                    <a:pt x="120" y="120"/>
                  </a:lnTo>
                  <a:lnTo>
                    <a:pt x="0" y="12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68" name="Freeform 56"/>
            <p:cNvSpPr>
              <a:spLocks/>
            </p:cNvSpPr>
            <p:nvPr/>
          </p:nvSpPr>
          <p:spPr bwMode="auto">
            <a:xfrm>
              <a:off x="8217" y="4158"/>
              <a:ext cx="120" cy="120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120" y="120"/>
                </a:cxn>
                <a:cxn ang="0">
                  <a:pos x="0" y="120"/>
                </a:cxn>
                <a:cxn ang="0">
                  <a:pos x="60" y="0"/>
                </a:cxn>
              </a:cxnLst>
              <a:rect l="0" t="0" r="r" b="b"/>
              <a:pathLst>
                <a:path w="120" h="120">
                  <a:moveTo>
                    <a:pt x="60" y="0"/>
                  </a:moveTo>
                  <a:lnTo>
                    <a:pt x="120" y="120"/>
                  </a:lnTo>
                  <a:lnTo>
                    <a:pt x="0" y="12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69" name="Freeform 57"/>
            <p:cNvSpPr>
              <a:spLocks/>
            </p:cNvSpPr>
            <p:nvPr/>
          </p:nvSpPr>
          <p:spPr bwMode="auto">
            <a:xfrm>
              <a:off x="8997" y="3783"/>
              <a:ext cx="120" cy="120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120" y="120"/>
                </a:cxn>
                <a:cxn ang="0">
                  <a:pos x="0" y="120"/>
                </a:cxn>
                <a:cxn ang="0">
                  <a:pos x="60" y="0"/>
                </a:cxn>
              </a:cxnLst>
              <a:rect l="0" t="0" r="r" b="b"/>
              <a:pathLst>
                <a:path w="120" h="120">
                  <a:moveTo>
                    <a:pt x="60" y="0"/>
                  </a:moveTo>
                  <a:lnTo>
                    <a:pt x="120" y="120"/>
                  </a:lnTo>
                  <a:lnTo>
                    <a:pt x="0" y="12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70" name="Freeform 58"/>
            <p:cNvSpPr>
              <a:spLocks/>
            </p:cNvSpPr>
            <p:nvPr/>
          </p:nvSpPr>
          <p:spPr bwMode="auto">
            <a:xfrm>
              <a:off x="4316" y="8688"/>
              <a:ext cx="150" cy="150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150" y="75"/>
                </a:cxn>
                <a:cxn ang="0">
                  <a:pos x="75" y="150"/>
                </a:cxn>
                <a:cxn ang="0">
                  <a:pos x="0" y="75"/>
                </a:cxn>
                <a:cxn ang="0">
                  <a:pos x="75" y="0"/>
                </a:cxn>
              </a:cxnLst>
              <a:rect l="0" t="0" r="r" b="b"/>
              <a:pathLst>
                <a:path w="150" h="150">
                  <a:moveTo>
                    <a:pt x="75" y="0"/>
                  </a:moveTo>
                  <a:lnTo>
                    <a:pt x="150" y="75"/>
                  </a:lnTo>
                  <a:lnTo>
                    <a:pt x="75" y="150"/>
                  </a:lnTo>
                  <a:lnTo>
                    <a:pt x="0" y="75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71" name="Freeform 59"/>
            <p:cNvSpPr>
              <a:spLocks/>
            </p:cNvSpPr>
            <p:nvPr/>
          </p:nvSpPr>
          <p:spPr bwMode="auto">
            <a:xfrm>
              <a:off x="5096" y="8613"/>
              <a:ext cx="150" cy="150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150" y="75"/>
                </a:cxn>
                <a:cxn ang="0">
                  <a:pos x="75" y="150"/>
                </a:cxn>
                <a:cxn ang="0">
                  <a:pos x="0" y="75"/>
                </a:cxn>
                <a:cxn ang="0">
                  <a:pos x="75" y="0"/>
                </a:cxn>
              </a:cxnLst>
              <a:rect l="0" t="0" r="r" b="b"/>
              <a:pathLst>
                <a:path w="150" h="150">
                  <a:moveTo>
                    <a:pt x="75" y="0"/>
                  </a:moveTo>
                  <a:lnTo>
                    <a:pt x="150" y="75"/>
                  </a:lnTo>
                  <a:lnTo>
                    <a:pt x="75" y="150"/>
                  </a:lnTo>
                  <a:lnTo>
                    <a:pt x="0" y="75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72" name="Freeform 60"/>
            <p:cNvSpPr>
              <a:spLocks/>
            </p:cNvSpPr>
            <p:nvPr/>
          </p:nvSpPr>
          <p:spPr bwMode="auto">
            <a:xfrm>
              <a:off x="5876" y="8763"/>
              <a:ext cx="150" cy="150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150" y="75"/>
                </a:cxn>
                <a:cxn ang="0">
                  <a:pos x="75" y="150"/>
                </a:cxn>
                <a:cxn ang="0">
                  <a:pos x="0" y="75"/>
                </a:cxn>
                <a:cxn ang="0">
                  <a:pos x="75" y="0"/>
                </a:cxn>
              </a:cxnLst>
              <a:rect l="0" t="0" r="r" b="b"/>
              <a:pathLst>
                <a:path w="150" h="150">
                  <a:moveTo>
                    <a:pt x="75" y="0"/>
                  </a:moveTo>
                  <a:lnTo>
                    <a:pt x="150" y="75"/>
                  </a:lnTo>
                  <a:lnTo>
                    <a:pt x="75" y="150"/>
                  </a:lnTo>
                  <a:lnTo>
                    <a:pt x="0" y="75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73" name="Freeform 61"/>
            <p:cNvSpPr>
              <a:spLocks/>
            </p:cNvSpPr>
            <p:nvPr/>
          </p:nvSpPr>
          <p:spPr bwMode="auto">
            <a:xfrm>
              <a:off x="6656" y="8643"/>
              <a:ext cx="151" cy="150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151" y="75"/>
                </a:cxn>
                <a:cxn ang="0">
                  <a:pos x="75" y="150"/>
                </a:cxn>
                <a:cxn ang="0">
                  <a:pos x="0" y="75"/>
                </a:cxn>
                <a:cxn ang="0">
                  <a:pos x="75" y="0"/>
                </a:cxn>
              </a:cxnLst>
              <a:rect l="0" t="0" r="r" b="b"/>
              <a:pathLst>
                <a:path w="151" h="150">
                  <a:moveTo>
                    <a:pt x="75" y="0"/>
                  </a:moveTo>
                  <a:lnTo>
                    <a:pt x="151" y="75"/>
                  </a:lnTo>
                  <a:lnTo>
                    <a:pt x="75" y="150"/>
                  </a:lnTo>
                  <a:lnTo>
                    <a:pt x="0" y="75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74" name="Freeform 62"/>
            <p:cNvSpPr>
              <a:spLocks/>
            </p:cNvSpPr>
            <p:nvPr/>
          </p:nvSpPr>
          <p:spPr bwMode="auto">
            <a:xfrm>
              <a:off x="7422" y="8733"/>
              <a:ext cx="150" cy="150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150" y="75"/>
                </a:cxn>
                <a:cxn ang="0">
                  <a:pos x="75" y="150"/>
                </a:cxn>
                <a:cxn ang="0">
                  <a:pos x="0" y="75"/>
                </a:cxn>
                <a:cxn ang="0">
                  <a:pos x="75" y="0"/>
                </a:cxn>
              </a:cxnLst>
              <a:rect l="0" t="0" r="r" b="b"/>
              <a:pathLst>
                <a:path w="150" h="150">
                  <a:moveTo>
                    <a:pt x="75" y="0"/>
                  </a:moveTo>
                  <a:lnTo>
                    <a:pt x="150" y="75"/>
                  </a:lnTo>
                  <a:lnTo>
                    <a:pt x="75" y="150"/>
                  </a:lnTo>
                  <a:lnTo>
                    <a:pt x="0" y="75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75" name="Freeform 63"/>
            <p:cNvSpPr>
              <a:spLocks/>
            </p:cNvSpPr>
            <p:nvPr/>
          </p:nvSpPr>
          <p:spPr bwMode="auto">
            <a:xfrm>
              <a:off x="8202" y="8538"/>
              <a:ext cx="150" cy="150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150" y="75"/>
                </a:cxn>
                <a:cxn ang="0">
                  <a:pos x="75" y="150"/>
                </a:cxn>
                <a:cxn ang="0">
                  <a:pos x="0" y="75"/>
                </a:cxn>
                <a:cxn ang="0">
                  <a:pos x="75" y="0"/>
                </a:cxn>
              </a:cxnLst>
              <a:rect l="0" t="0" r="r" b="b"/>
              <a:pathLst>
                <a:path w="150" h="150">
                  <a:moveTo>
                    <a:pt x="75" y="0"/>
                  </a:moveTo>
                  <a:lnTo>
                    <a:pt x="150" y="75"/>
                  </a:lnTo>
                  <a:lnTo>
                    <a:pt x="75" y="150"/>
                  </a:lnTo>
                  <a:lnTo>
                    <a:pt x="0" y="75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76" name="Freeform 64"/>
            <p:cNvSpPr>
              <a:spLocks/>
            </p:cNvSpPr>
            <p:nvPr/>
          </p:nvSpPr>
          <p:spPr bwMode="auto">
            <a:xfrm>
              <a:off x="8982" y="8568"/>
              <a:ext cx="150" cy="150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150" y="75"/>
                </a:cxn>
                <a:cxn ang="0">
                  <a:pos x="75" y="150"/>
                </a:cxn>
                <a:cxn ang="0">
                  <a:pos x="0" y="75"/>
                </a:cxn>
                <a:cxn ang="0">
                  <a:pos x="75" y="0"/>
                </a:cxn>
              </a:cxnLst>
              <a:rect l="0" t="0" r="r" b="b"/>
              <a:pathLst>
                <a:path w="150" h="150">
                  <a:moveTo>
                    <a:pt x="75" y="0"/>
                  </a:moveTo>
                  <a:lnTo>
                    <a:pt x="150" y="75"/>
                  </a:lnTo>
                  <a:lnTo>
                    <a:pt x="75" y="150"/>
                  </a:lnTo>
                  <a:lnTo>
                    <a:pt x="0" y="75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77" name="Oval 65"/>
            <p:cNvSpPr>
              <a:spLocks noChangeArrowheads="1"/>
            </p:cNvSpPr>
            <p:nvPr/>
          </p:nvSpPr>
          <p:spPr bwMode="auto">
            <a:xfrm>
              <a:off x="4331" y="4683"/>
              <a:ext cx="105" cy="10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78" name="Oval 66"/>
            <p:cNvSpPr>
              <a:spLocks noChangeArrowheads="1"/>
            </p:cNvSpPr>
            <p:nvPr/>
          </p:nvSpPr>
          <p:spPr bwMode="auto">
            <a:xfrm>
              <a:off x="5111" y="4608"/>
              <a:ext cx="105" cy="10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79" name="Oval 67"/>
            <p:cNvSpPr>
              <a:spLocks noChangeArrowheads="1"/>
            </p:cNvSpPr>
            <p:nvPr/>
          </p:nvSpPr>
          <p:spPr bwMode="auto">
            <a:xfrm>
              <a:off x="5891" y="4653"/>
              <a:ext cx="105" cy="10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80" name="Oval 68"/>
            <p:cNvSpPr>
              <a:spLocks noChangeArrowheads="1"/>
            </p:cNvSpPr>
            <p:nvPr/>
          </p:nvSpPr>
          <p:spPr bwMode="auto">
            <a:xfrm>
              <a:off x="6671" y="4653"/>
              <a:ext cx="105" cy="10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81" name="Oval 69"/>
            <p:cNvSpPr>
              <a:spLocks noChangeArrowheads="1"/>
            </p:cNvSpPr>
            <p:nvPr/>
          </p:nvSpPr>
          <p:spPr bwMode="auto">
            <a:xfrm>
              <a:off x="7437" y="4728"/>
              <a:ext cx="105" cy="10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82" name="Oval 70"/>
            <p:cNvSpPr>
              <a:spLocks noChangeArrowheads="1"/>
            </p:cNvSpPr>
            <p:nvPr/>
          </p:nvSpPr>
          <p:spPr bwMode="auto">
            <a:xfrm>
              <a:off x="8217" y="4608"/>
              <a:ext cx="105" cy="10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83" name="Oval 71"/>
            <p:cNvSpPr>
              <a:spLocks noChangeArrowheads="1"/>
            </p:cNvSpPr>
            <p:nvPr/>
          </p:nvSpPr>
          <p:spPr bwMode="auto">
            <a:xfrm>
              <a:off x="8997" y="4608"/>
              <a:ext cx="105" cy="10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84" name="Line 72"/>
            <p:cNvSpPr>
              <a:spLocks noChangeShapeType="1"/>
            </p:cNvSpPr>
            <p:nvPr/>
          </p:nvSpPr>
          <p:spPr bwMode="auto">
            <a:xfrm flipV="1">
              <a:off x="4391" y="8208"/>
              <a:ext cx="4666" cy="13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85" name="Line 73"/>
            <p:cNvSpPr>
              <a:spLocks noChangeShapeType="1"/>
            </p:cNvSpPr>
            <p:nvPr/>
          </p:nvSpPr>
          <p:spPr bwMode="auto">
            <a:xfrm flipV="1">
              <a:off x="4391" y="4098"/>
              <a:ext cx="4666" cy="13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86" name="Line 74"/>
            <p:cNvSpPr>
              <a:spLocks noChangeShapeType="1"/>
            </p:cNvSpPr>
            <p:nvPr/>
          </p:nvSpPr>
          <p:spPr bwMode="auto">
            <a:xfrm flipV="1">
              <a:off x="4391" y="8658"/>
              <a:ext cx="4666" cy="1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87" name="Line 75"/>
            <p:cNvSpPr>
              <a:spLocks noChangeShapeType="1"/>
            </p:cNvSpPr>
            <p:nvPr/>
          </p:nvSpPr>
          <p:spPr bwMode="auto">
            <a:xfrm flipV="1">
              <a:off x="4391" y="4683"/>
              <a:ext cx="4666" cy="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88" name="Rectangle 76"/>
            <p:cNvSpPr>
              <a:spLocks noChangeArrowheads="1"/>
            </p:cNvSpPr>
            <p:nvPr/>
          </p:nvSpPr>
          <p:spPr bwMode="auto">
            <a:xfrm>
              <a:off x="3746" y="10158"/>
              <a:ext cx="180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8989" name="Rectangle 77"/>
            <p:cNvSpPr>
              <a:spLocks noChangeArrowheads="1"/>
            </p:cNvSpPr>
            <p:nvPr/>
          </p:nvSpPr>
          <p:spPr bwMode="auto">
            <a:xfrm>
              <a:off x="3413" y="8928"/>
              <a:ext cx="606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>
                  <a:solidFill>
                    <a:srgbClr val="000000"/>
                  </a:solidFill>
                </a:rPr>
                <a:t>0,05</a:t>
              </a:r>
              <a:endParaRPr lang="ru-RU"/>
            </a:p>
          </p:txBody>
        </p:sp>
        <p:sp>
          <p:nvSpPr>
            <p:cNvPr id="38990" name="Rectangle 78"/>
            <p:cNvSpPr>
              <a:spLocks noChangeArrowheads="1"/>
            </p:cNvSpPr>
            <p:nvPr/>
          </p:nvSpPr>
          <p:spPr bwMode="auto">
            <a:xfrm>
              <a:off x="3596" y="7668"/>
              <a:ext cx="4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>
                  <a:solidFill>
                    <a:srgbClr val="000000"/>
                  </a:solidFill>
                </a:rPr>
                <a:t>0,1</a:t>
              </a:r>
              <a:endParaRPr lang="ru-RU"/>
            </a:p>
          </p:txBody>
        </p:sp>
        <p:sp>
          <p:nvSpPr>
            <p:cNvPr id="38991" name="Rectangle 79"/>
            <p:cNvSpPr>
              <a:spLocks noChangeArrowheads="1"/>
            </p:cNvSpPr>
            <p:nvPr/>
          </p:nvSpPr>
          <p:spPr bwMode="auto">
            <a:xfrm>
              <a:off x="3413" y="6420"/>
              <a:ext cx="606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>
                  <a:solidFill>
                    <a:srgbClr val="000000"/>
                  </a:solidFill>
                </a:rPr>
                <a:t>0,15</a:t>
              </a:r>
              <a:endParaRPr lang="ru-RU"/>
            </a:p>
          </p:txBody>
        </p:sp>
        <p:sp>
          <p:nvSpPr>
            <p:cNvPr id="38992" name="Rectangle 80"/>
            <p:cNvSpPr>
              <a:spLocks noChangeArrowheads="1"/>
            </p:cNvSpPr>
            <p:nvPr/>
          </p:nvSpPr>
          <p:spPr bwMode="auto">
            <a:xfrm>
              <a:off x="3551" y="5148"/>
              <a:ext cx="555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>
                  <a:solidFill>
                    <a:srgbClr val="000000"/>
                  </a:solidFill>
                </a:rPr>
                <a:t>0,2</a:t>
              </a:r>
              <a:endParaRPr lang="ru-RU"/>
            </a:p>
          </p:txBody>
        </p:sp>
        <p:sp>
          <p:nvSpPr>
            <p:cNvPr id="38993" name="Rectangle 81"/>
            <p:cNvSpPr>
              <a:spLocks noChangeArrowheads="1"/>
            </p:cNvSpPr>
            <p:nvPr/>
          </p:nvSpPr>
          <p:spPr bwMode="auto">
            <a:xfrm>
              <a:off x="3413" y="3912"/>
              <a:ext cx="54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>
                  <a:solidFill>
                    <a:srgbClr val="000000"/>
                  </a:solidFill>
                </a:rPr>
                <a:t>0,25</a:t>
              </a:r>
              <a:endParaRPr lang="ru-RU"/>
            </a:p>
          </p:txBody>
        </p:sp>
        <p:sp>
          <p:nvSpPr>
            <p:cNvPr id="38994" name="Rectangle 82"/>
            <p:cNvSpPr>
              <a:spLocks noChangeArrowheads="1"/>
            </p:cNvSpPr>
            <p:nvPr/>
          </p:nvSpPr>
          <p:spPr bwMode="auto">
            <a:xfrm>
              <a:off x="3584" y="2715"/>
              <a:ext cx="51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>
                  <a:solidFill>
                    <a:srgbClr val="000000"/>
                  </a:solidFill>
                </a:rPr>
                <a:t>0,3</a:t>
              </a:r>
              <a:endParaRPr lang="ru-RU"/>
            </a:p>
          </p:txBody>
        </p:sp>
        <p:sp>
          <p:nvSpPr>
            <p:cNvPr id="38995" name="Rectangle 83"/>
            <p:cNvSpPr>
              <a:spLocks noChangeArrowheads="1"/>
            </p:cNvSpPr>
            <p:nvPr/>
          </p:nvSpPr>
          <p:spPr bwMode="auto">
            <a:xfrm>
              <a:off x="4241" y="10443"/>
              <a:ext cx="48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>
                  <a:solidFill>
                    <a:srgbClr val="000000"/>
                  </a:solidFill>
                </a:rPr>
                <a:t>500</a:t>
              </a:r>
              <a:endParaRPr lang="ru-RU"/>
            </a:p>
          </p:txBody>
        </p:sp>
        <p:sp>
          <p:nvSpPr>
            <p:cNvPr id="38996" name="Rectangle 84"/>
            <p:cNvSpPr>
              <a:spLocks noChangeArrowheads="1"/>
            </p:cNvSpPr>
            <p:nvPr/>
          </p:nvSpPr>
          <p:spPr bwMode="auto">
            <a:xfrm>
              <a:off x="4961" y="10443"/>
              <a:ext cx="561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>
                  <a:solidFill>
                    <a:srgbClr val="000000"/>
                  </a:solidFill>
                </a:rPr>
                <a:t>100</a:t>
              </a:r>
              <a:r>
                <a:rPr lang="ru-RU" sz="1200">
                  <a:solidFill>
                    <a:srgbClr val="000000"/>
                  </a:solidFill>
                </a:rPr>
                <a:t>0</a:t>
              </a:r>
              <a:endParaRPr lang="ru-RU"/>
            </a:p>
          </p:txBody>
        </p:sp>
        <p:sp>
          <p:nvSpPr>
            <p:cNvPr id="38997" name="Rectangle 85"/>
            <p:cNvSpPr>
              <a:spLocks noChangeArrowheads="1"/>
            </p:cNvSpPr>
            <p:nvPr/>
          </p:nvSpPr>
          <p:spPr bwMode="auto">
            <a:xfrm>
              <a:off x="5741" y="10443"/>
              <a:ext cx="6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>
                  <a:solidFill>
                    <a:srgbClr val="000000"/>
                  </a:solidFill>
                </a:rPr>
                <a:t>1500</a:t>
              </a:r>
              <a:endParaRPr lang="ru-RU"/>
            </a:p>
          </p:txBody>
        </p:sp>
        <p:sp>
          <p:nvSpPr>
            <p:cNvPr id="38998" name="Rectangle 86"/>
            <p:cNvSpPr>
              <a:spLocks noChangeArrowheads="1"/>
            </p:cNvSpPr>
            <p:nvPr/>
          </p:nvSpPr>
          <p:spPr bwMode="auto">
            <a:xfrm>
              <a:off x="6468" y="10428"/>
              <a:ext cx="59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>
                  <a:solidFill>
                    <a:srgbClr val="000000"/>
                  </a:solidFill>
                </a:rPr>
                <a:t>2000</a:t>
              </a:r>
              <a:endParaRPr lang="ru-RU"/>
            </a:p>
          </p:txBody>
        </p:sp>
        <p:sp>
          <p:nvSpPr>
            <p:cNvPr id="38999" name="Rectangle 87"/>
            <p:cNvSpPr>
              <a:spLocks noChangeArrowheads="1"/>
            </p:cNvSpPr>
            <p:nvPr/>
          </p:nvSpPr>
          <p:spPr bwMode="auto">
            <a:xfrm>
              <a:off x="7287" y="10443"/>
              <a:ext cx="629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>
                  <a:solidFill>
                    <a:srgbClr val="000000"/>
                  </a:solidFill>
                </a:rPr>
                <a:t>2500</a:t>
              </a:r>
              <a:endParaRPr lang="ru-RU"/>
            </a:p>
          </p:txBody>
        </p:sp>
        <p:sp>
          <p:nvSpPr>
            <p:cNvPr id="39000" name="Rectangle 88"/>
            <p:cNvSpPr>
              <a:spLocks noChangeArrowheads="1"/>
            </p:cNvSpPr>
            <p:nvPr/>
          </p:nvSpPr>
          <p:spPr bwMode="auto">
            <a:xfrm>
              <a:off x="8067" y="10443"/>
              <a:ext cx="59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>
                  <a:solidFill>
                    <a:srgbClr val="000000"/>
                  </a:solidFill>
                </a:rPr>
                <a:t>3000</a:t>
              </a:r>
              <a:endParaRPr lang="ru-RU"/>
            </a:p>
          </p:txBody>
        </p:sp>
        <p:sp>
          <p:nvSpPr>
            <p:cNvPr id="39001" name="Rectangle 89"/>
            <p:cNvSpPr>
              <a:spLocks noChangeArrowheads="1"/>
            </p:cNvSpPr>
            <p:nvPr/>
          </p:nvSpPr>
          <p:spPr bwMode="auto">
            <a:xfrm>
              <a:off x="8847" y="10443"/>
              <a:ext cx="60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>
                  <a:solidFill>
                    <a:srgbClr val="000000"/>
                  </a:solidFill>
                </a:rPr>
                <a:t>3500</a:t>
              </a:r>
              <a:endParaRPr lang="ru-RU"/>
            </a:p>
          </p:txBody>
        </p:sp>
        <p:sp>
          <p:nvSpPr>
            <p:cNvPr id="39002" name="Text Box 90"/>
            <p:cNvSpPr txBox="1">
              <a:spLocks noChangeArrowheads="1"/>
            </p:cNvSpPr>
            <p:nvPr/>
          </p:nvSpPr>
          <p:spPr bwMode="auto">
            <a:xfrm>
              <a:off x="2831" y="4068"/>
              <a:ext cx="720" cy="5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Удельная</a:t>
              </a:r>
            </a:p>
            <a:p>
              <a:r>
                <a:rPr lang="ru-RU" sz="1200"/>
                <a:t> электропроводность </a:t>
              </a:r>
              <a:r>
                <a:rPr lang="ru-RU" sz="1200">
                  <a:sym typeface="Symbol" pitchFamily="18" charset="2"/>
                </a:rPr>
                <a:t></a:t>
              </a:r>
              <a:r>
                <a:rPr lang="ru-RU" sz="1200"/>
                <a:t>,</a:t>
              </a:r>
            </a:p>
            <a:p>
              <a:endParaRPr lang="ru-RU" sz="1200"/>
            </a:p>
            <a:p>
              <a:r>
                <a:rPr lang="ru-RU" sz="1200"/>
                <a:t> 10</a:t>
              </a:r>
              <a:r>
                <a:rPr lang="ru-RU" sz="1200" baseline="30000"/>
                <a:t>-9 </a:t>
              </a:r>
              <a:r>
                <a:rPr lang="ru-RU" sz="1200"/>
                <a:t>Ом</a:t>
              </a:r>
              <a:r>
                <a:rPr lang="ru-RU" sz="1200" baseline="30000"/>
                <a:t>-1</a:t>
              </a:r>
              <a:r>
                <a:rPr lang="ru-RU" sz="1200"/>
                <a:t>см</a:t>
              </a:r>
              <a:r>
                <a:rPr lang="ru-RU" sz="1200" baseline="30000"/>
                <a:t>-1</a:t>
              </a:r>
              <a:endParaRPr lang="ru-RU"/>
            </a:p>
          </p:txBody>
        </p:sp>
        <p:sp>
          <p:nvSpPr>
            <p:cNvPr id="39003" name="Text Box 91"/>
            <p:cNvSpPr txBox="1">
              <a:spLocks noChangeArrowheads="1"/>
            </p:cNvSpPr>
            <p:nvPr/>
          </p:nvSpPr>
          <p:spPr bwMode="auto">
            <a:xfrm>
              <a:off x="5693" y="10695"/>
              <a:ext cx="2160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Напряжение, В</a:t>
              </a:r>
              <a:endParaRPr lang="ru-RU"/>
            </a:p>
          </p:txBody>
        </p:sp>
        <p:sp>
          <p:nvSpPr>
            <p:cNvPr id="39004" name="Text Box 92"/>
            <p:cNvSpPr txBox="1">
              <a:spLocks noChangeArrowheads="1"/>
            </p:cNvSpPr>
            <p:nvPr/>
          </p:nvSpPr>
          <p:spPr bwMode="auto">
            <a:xfrm>
              <a:off x="3371" y="11088"/>
              <a:ext cx="666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1 – кристаллы, выращенные динамическим методом;</a:t>
              </a:r>
            </a:p>
            <a:p>
              <a:r>
                <a:rPr lang="ru-RU" sz="1200"/>
                <a:t>2 – кристаллы, выращенные статическим методом</a:t>
              </a:r>
            </a:p>
            <a:p>
              <a:endParaRPr lang="ru-RU"/>
            </a:p>
          </p:txBody>
        </p:sp>
        <p:sp>
          <p:nvSpPr>
            <p:cNvPr id="39005" name="Text Box 93"/>
            <p:cNvSpPr txBox="1">
              <a:spLocks noChangeArrowheads="1"/>
            </p:cNvSpPr>
            <p:nvPr/>
          </p:nvSpPr>
          <p:spPr bwMode="auto">
            <a:xfrm>
              <a:off x="1817" y="12177"/>
              <a:ext cx="936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200"/>
                <a:t>Зависимость удельной электропроводности от напряжения для беспримесных кристаллов </a:t>
              </a:r>
              <a:r>
                <a:rPr lang="en-US" sz="1200"/>
                <a:t>ADP</a:t>
              </a:r>
              <a:r>
                <a:rPr lang="ru-RU" sz="1200"/>
                <a:t>, выращенных разными методами</a:t>
              </a:r>
            </a:p>
            <a:p>
              <a:endParaRPr lang="ru-RU"/>
            </a:p>
          </p:txBody>
        </p:sp>
        <p:sp>
          <p:nvSpPr>
            <p:cNvPr id="39006" name="Text Box 94"/>
            <p:cNvSpPr txBox="1">
              <a:spLocks noChangeArrowheads="1"/>
            </p:cNvSpPr>
            <p:nvPr/>
          </p:nvSpPr>
          <p:spPr bwMode="auto">
            <a:xfrm>
              <a:off x="6611" y="7848"/>
              <a:ext cx="7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1</a:t>
              </a:r>
              <a:r>
                <a:rPr lang="en-US" sz="1200"/>
                <a:t>X</a:t>
              </a:r>
              <a:endParaRPr lang="ru-RU"/>
            </a:p>
          </p:txBody>
        </p:sp>
        <p:sp>
          <p:nvSpPr>
            <p:cNvPr id="39007" name="Text Box 95"/>
            <p:cNvSpPr txBox="1">
              <a:spLocks noChangeArrowheads="1"/>
            </p:cNvSpPr>
            <p:nvPr/>
          </p:nvSpPr>
          <p:spPr bwMode="auto">
            <a:xfrm>
              <a:off x="6627" y="8676"/>
              <a:ext cx="7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/>
                <a:t>2X</a:t>
              </a:r>
              <a:endParaRPr lang="ru-RU"/>
            </a:p>
          </p:txBody>
        </p:sp>
        <p:sp>
          <p:nvSpPr>
            <p:cNvPr id="39008" name="Text Box 96"/>
            <p:cNvSpPr txBox="1">
              <a:spLocks noChangeArrowheads="1"/>
            </p:cNvSpPr>
            <p:nvPr/>
          </p:nvSpPr>
          <p:spPr bwMode="auto">
            <a:xfrm>
              <a:off x="6431" y="3708"/>
              <a:ext cx="7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/>
                <a:t>1Z</a:t>
              </a:r>
              <a:endParaRPr lang="ru-RU"/>
            </a:p>
          </p:txBody>
        </p:sp>
        <p:sp>
          <p:nvSpPr>
            <p:cNvPr id="39009" name="Text Box 97"/>
            <p:cNvSpPr txBox="1">
              <a:spLocks noChangeArrowheads="1"/>
            </p:cNvSpPr>
            <p:nvPr/>
          </p:nvSpPr>
          <p:spPr bwMode="auto">
            <a:xfrm>
              <a:off x="6431" y="4788"/>
              <a:ext cx="7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/>
                <a:t>2Z</a:t>
              </a: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/>
          </p:cNvSpPr>
          <p:nvPr>
            <p:ph type="body" idx="1"/>
          </p:nvPr>
        </p:nvSpPr>
        <p:spPr>
          <a:xfrm>
            <a:off x="250825" y="188913"/>
            <a:ext cx="8569325" cy="6264275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200" dirty="0" smtClean="0"/>
              <a:t>         Измерение удельной электропроводности беспримесных кристаллов при комнатной температуре показали что имеет место ее анизотропия, но в интервале напряжений до 3500 В изменения весьма незначительны. Электропроводность образцов Х-среза в три раза ниже электропроводности образцов </a:t>
            </a:r>
            <a:r>
              <a:rPr lang="en-US" sz="2200" dirty="0" smtClean="0"/>
              <a:t>Z</a:t>
            </a:r>
            <a:r>
              <a:rPr lang="ru-RU" sz="2200" dirty="0" smtClean="0"/>
              <a:t>-среза (</a:t>
            </a:r>
            <a:r>
              <a:rPr lang="ru-RU" sz="2200" dirty="0" smtClean="0">
                <a:solidFill>
                  <a:srgbClr val="FF0000"/>
                </a:solidFill>
                <a:sym typeface="Symbol" pitchFamily="18" charset="2"/>
              </a:rPr>
              <a:t></a:t>
            </a:r>
            <a:r>
              <a:rPr lang="ru-RU" sz="2200" dirty="0" smtClean="0">
                <a:solidFill>
                  <a:srgbClr val="FF0000"/>
                </a:solidFill>
              </a:rPr>
              <a:t> 0,7</a:t>
            </a:r>
            <a:r>
              <a:rPr lang="ru-RU" sz="2200" dirty="0" smtClean="0">
                <a:solidFill>
                  <a:srgbClr val="FF0000"/>
                </a:solidFill>
                <a:sym typeface="Symbol" pitchFamily="18" charset="2"/>
              </a:rPr>
              <a:t></a:t>
            </a:r>
            <a:r>
              <a:rPr lang="ru-RU" sz="2200" dirty="0" smtClean="0">
                <a:solidFill>
                  <a:srgbClr val="FF0000"/>
                </a:solidFill>
              </a:rPr>
              <a:t>10-10 Ом-1 см-1 для Х-среза и </a:t>
            </a:r>
            <a:r>
              <a:rPr lang="ru-RU" sz="2200" dirty="0" smtClean="0">
                <a:solidFill>
                  <a:srgbClr val="FF0000"/>
                </a:solidFill>
                <a:sym typeface="Symbol" pitchFamily="18" charset="2"/>
              </a:rPr>
              <a:t></a:t>
            </a:r>
            <a:r>
              <a:rPr lang="ru-RU" sz="2200" dirty="0" smtClean="0">
                <a:solidFill>
                  <a:srgbClr val="FF0000"/>
                </a:solidFill>
              </a:rPr>
              <a:t> 0,22</a:t>
            </a:r>
            <a:r>
              <a:rPr lang="ru-RU" sz="2200" dirty="0" smtClean="0">
                <a:solidFill>
                  <a:srgbClr val="FF0000"/>
                </a:solidFill>
                <a:sym typeface="Symbol" pitchFamily="18" charset="2"/>
              </a:rPr>
              <a:t></a:t>
            </a:r>
            <a:r>
              <a:rPr lang="ru-RU" sz="2200" dirty="0" smtClean="0">
                <a:solidFill>
                  <a:srgbClr val="FF0000"/>
                </a:solidFill>
              </a:rPr>
              <a:t>10-9 Ом-1 см-1 для </a:t>
            </a:r>
            <a:r>
              <a:rPr lang="en-US" sz="2200" dirty="0" smtClean="0">
                <a:solidFill>
                  <a:srgbClr val="FF0000"/>
                </a:solidFill>
              </a:rPr>
              <a:t>Z</a:t>
            </a:r>
            <a:r>
              <a:rPr lang="ru-RU" sz="2200" dirty="0" smtClean="0">
                <a:solidFill>
                  <a:srgbClr val="FF0000"/>
                </a:solidFill>
              </a:rPr>
              <a:t>-среза</a:t>
            </a:r>
            <a:r>
              <a:rPr lang="ru-RU" sz="2200" dirty="0" smtClean="0"/>
              <a:t>). Это достаточно хорошо согласуется с данными </a:t>
            </a:r>
            <a:r>
              <a:rPr lang="ru-RU" sz="2200" dirty="0" err="1" smtClean="0"/>
              <a:t>Мэзона</a:t>
            </a:r>
            <a:r>
              <a:rPr lang="ru-RU" sz="2200" dirty="0" smtClean="0"/>
              <a:t> [9], но она почти на порядок выше, чем по данным Локшина [10], который приводит значение около 1</a:t>
            </a:r>
            <a:r>
              <a:rPr lang="ru-RU" sz="2200" dirty="0" smtClean="0">
                <a:sym typeface="Symbol" pitchFamily="18" charset="2"/>
              </a:rPr>
              <a:t></a:t>
            </a:r>
            <a:r>
              <a:rPr lang="ru-RU" sz="2200" dirty="0" smtClean="0"/>
              <a:t>10-10  Ом-1 см-1. Однако, тот же Локшин указывает, что удельная электропроводность кристаллов группы </a:t>
            </a:r>
            <a:r>
              <a:rPr lang="en-US" sz="2200" dirty="0" smtClean="0"/>
              <a:t>KDP</a:t>
            </a:r>
            <a:r>
              <a:rPr lang="ru-RU" sz="2200" dirty="0" smtClean="0"/>
              <a:t>, выращенных разными методами отличается. Так кристаллы, выращенные скоростным методом в Московском государственном университете на точечных затравках, имели удельную электропроводность около 0,2</a:t>
            </a:r>
            <a:r>
              <a:rPr lang="ru-RU" sz="2200" dirty="0" smtClean="0">
                <a:sym typeface="Symbol" pitchFamily="18" charset="2"/>
              </a:rPr>
              <a:t></a:t>
            </a:r>
            <a:r>
              <a:rPr lang="ru-RU" sz="2200" dirty="0" smtClean="0"/>
              <a:t>10-10 Ом-1 см-1 для Х-среза и 2,5</a:t>
            </a:r>
            <a:r>
              <a:rPr lang="ru-RU" sz="2200" dirty="0" smtClean="0">
                <a:sym typeface="Symbol" pitchFamily="18" charset="2"/>
              </a:rPr>
              <a:t></a:t>
            </a:r>
            <a:r>
              <a:rPr lang="ru-RU" sz="2200" dirty="0" smtClean="0"/>
              <a:t>10-10 Ом-1 см-1 для </a:t>
            </a:r>
            <a:r>
              <a:rPr lang="en-US" sz="2200" dirty="0" smtClean="0"/>
              <a:t>Z</a:t>
            </a:r>
            <a:r>
              <a:rPr lang="ru-RU" sz="2200" dirty="0" smtClean="0"/>
              <a:t>-среза, тогда как кристаллы, выращенные также скоростным (но другим) в Нижегородском государственном университете имели практически одинаковую электропроводность (около 0,25</a:t>
            </a:r>
            <a:r>
              <a:rPr lang="ru-RU" sz="2200" dirty="0" smtClean="0">
                <a:sym typeface="Symbol" pitchFamily="18" charset="2"/>
              </a:rPr>
              <a:t></a:t>
            </a:r>
            <a:r>
              <a:rPr lang="ru-RU" sz="2200" dirty="0" smtClean="0"/>
              <a:t>10-10 Ом-1 см-1) по всем трем кристаллографическим осям.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Содержимое 2"/>
          <p:cNvSpPr>
            <a:spLocks noGrp="1"/>
          </p:cNvSpPr>
          <p:nvPr>
            <p:ph idx="1"/>
          </p:nvPr>
        </p:nvSpPr>
        <p:spPr>
          <a:xfrm>
            <a:off x="107950" y="981075"/>
            <a:ext cx="8351838" cy="5761038"/>
          </a:xfrm>
        </p:spPr>
        <p:txBody>
          <a:bodyPr/>
          <a:lstStyle/>
          <a:p>
            <a:pPr marL="495300" indent="-495300">
              <a:buFont typeface="Wingdings 2" pitchFamily="18" charset="2"/>
              <a:buNone/>
            </a:pPr>
            <a:r>
              <a:rPr lang="ru-RU" dirty="0" smtClean="0"/>
              <a:t>        </a:t>
            </a:r>
            <a:r>
              <a:rPr lang="ru-RU" sz="2000" dirty="0" smtClean="0"/>
              <a:t>1.Выращена серия монокристаллов </a:t>
            </a:r>
            <a:r>
              <a:rPr lang="en-US" sz="2000" dirty="0" smtClean="0"/>
              <a:t>ADP</a:t>
            </a:r>
            <a:r>
              <a:rPr lang="ru-RU" sz="2000" dirty="0" smtClean="0"/>
              <a:t> динамическим методом при понижении температуры и статическим методом с использованием кристаллизатора А. В. Белюстина. </a:t>
            </a:r>
          </a:p>
          <a:p>
            <a:pPr marL="495300" indent="-495300">
              <a:buFont typeface="Wingdings 2" pitchFamily="18" charset="2"/>
              <a:buNone/>
            </a:pPr>
            <a:r>
              <a:rPr lang="ru-RU" sz="2000" dirty="0" smtClean="0"/>
              <a:t>        2. Мы можем полагать, что электропроводность беспримесных кристаллов </a:t>
            </a:r>
            <a:r>
              <a:rPr lang="en-US" sz="2000" dirty="0" smtClean="0"/>
              <a:t>ADP</a:t>
            </a:r>
            <a:r>
              <a:rPr lang="ru-RU" sz="2000" dirty="0" smtClean="0"/>
              <a:t> обусловлена не только вакантными водородными связями (</a:t>
            </a:r>
            <a:r>
              <a:rPr lang="en-US" sz="2000" dirty="0" smtClean="0"/>
              <a:t>L</a:t>
            </a:r>
            <a:r>
              <a:rPr lang="ru-RU" sz="2000" dirty="0" smtClean="0"/>
              <a:t>-дефектами), но и влиянием микропримесей, как анионных, так и катионных, в использованных нами исходных солях, которые имели недостаточно высокую чистоту [6]. Также некоторое влияние на электропроводность оказал выбор метода выращивания. Для кристаллов, выращенных статическим методом удельная электропроводность хотя и незначительно, но меньше для обоих срезов, что говорит о меньшем количестве дефектов при статическом выращивании.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46" y="3150"/>
            <a:ext cx="8229600" cy="93978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smtClean="0">
                <a:solidFill>
                  <a:schemeClr val="tx2">
                    <a:lumMod val="50000"/>
                  </a:schemeClr>
                </a:solidFill>
              </a:rPr>
              <a:t>	Заключение</a:t>
            </a:r>
            <a:endParaRPr lang="ru-RU" sz="320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Группа 51"/>
          <p:cNvGrpSpPr/>
          <p:nvPr/>
        </p:nvGrpSpPr>
        <p:grpSpPr>
          <a:xfrm>
            <a:off x="500034" y="500042"/>
            <a:ext cx="4913313" cy="5184775"/>
            <a:chOff x="500034" y="500042"/>
            <a:chExt cx="4913313" cy="5184775"/>
          </a:xfrm>
        </p:grpSpPr>
        <p:grpSp>
          <p:nvGrpSpPr>
            <p:cNvPr id="51" name="Группа 50"/>
            <p:cNvGrpSpPr/>
            <p:nvPr/>
          </p:nvGrpSpPr>
          <p:grpSpPr>
            <a:xfrm>
              <a:off x="1723997" y="1652567"/>
              <a:ext cx="863600" cy="2808288"/>
              <a:chOff x="1723997" y="1652567"/>
              <a:chExt cx="863600" cy="2808288"/>
            </a:xfrm>
          </p:grpSpPr>
          <p:sp>
            <p:nvSpPr>
              <p:cNvPr id="41988" name="Line 4"/>
              <p:cNvSpPr>
                <a:spLocks noChangeShapeType="1"/>
              </p:cNvSpPr>
              <p:nvPr/>
            </p:nvSpPr>
            <p:spPr bwMode="auto">
              <a:xfrm>
                <a:off x="1723997" y="2228830"/>
                <a:ext cx="0" cy="151130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41989" name="Line 5"/>
              <p:cNvSpPr>
                <a:spLocks noChangeShapeType="1"/>
              </p:cNvSpPr>
              <p:nvPr/>
            </p:nvSpPr>
            <p:spPr bwMode="auto">
              <a:xfrm>
                <a:off x="2227234" y="2373292"/>
                <a:ext cx="0" cy="151130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41990" name="Line 6"/>
              <p:cNvSpPr>
                <a:spLocks noChangeShapeType="1"/>
              </p:cNvSpPr>
              <p:nvPr/>
            </p:nvSpPr>
            <p:spPr bwMode="auto">
              <a:xfrm>
                <a:off x="2587597" y="2084367"/>
                <a:ext cx="0" cy="1439863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41991" name="Line 7"/>
              <p:cNvSpPr>
                <a:spLocks noChangeShapeType="1"/>
              </p:cNvSpPr>
              <p:nvPr/>
            </p:nvSpPr>
            <p:spPr bwMode="auto">
              <a:xfrm flipH="1">
                <a:off x="2227234" y="3524230"/>
                <a:ext cx="360363" cy="360362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41992" name="Line 8"/>
              <p:cNvSpPr>
                <a:spLocks noChangeShapeType="1"/>
              </p:cNvSpPr>
              <p:nvPr/>
            </p:nvSpPr>
            <p:spPr bwMode="auto">
              <a:xfrm>
                <a:off x="1723997" y="3740130"/>
                <a:ext cx="503237" cy="144462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41993" name="Line 9"/>
              <p:cNvSpPr>
                <a:spLocks noChangeShapeType="1"/>
              </p:cNvSpPr>
              <p:nvPr/>
            </p:nvSpPr>
            <p:spPr bwMode="auto">
              <a:xfrm>
                <a:off x="1723997" y="3740130"/>
                <a:ext cx="503237" cy="72072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41994" name="Line 10"/>
              <p:cNvSpPr>
                <a:spLocks noChangeShapeType="1"/>
              </p:cNvSpPr>
              <p:nvPr/>
            </p:nvSpPr>
            <p:spPr bwMode="auto">
              <a:xfrm>
                <a:off x="2227234" y="3884592"/>
                <a:ext cx="0" cy="576263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41995" name="Line 11"/>
              <p:cNvSpPr>
                <a:spLocks noChangeShapeType="1"/>
              </p:cNvSpPr>
              <p:nvPr/>
            </p:nvSpPr>
            <p:spPr bwMode="auto">
              <a:xfrm flipH="1">
                <a:off x="2227234" y="3524230"/>
                <a:ext cx="360363" cy="93662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41996" name="Line 12"/>
              <p:cNvSpPr>
                <a:spLocks noChangeShapeType="1"/>
              </p:cNvSpPr>
              <p:nvPr/>
            </p:nvSpPr>
            <p:spPr bwMode="auto">
              <a:xfrm>
                <a:off x="1723997" y="2228830"/>
                <a:ext cx="503237" cy="144462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41997" name="Line 13"/>
              <p:cNvSpPr>
                <a:spLocks noChangeShapeType="1"/>
              </p:cNvSpPr>
              <p:nvPr/>
            </p:nvSpPr>
            <p:spPr bwMode="auto">
              <a:xfrm flipH="1">
                <a:off x="2227234" y="2084367"/>
                <a:ext cx="360363" cy="28892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41998" name="Line 14"/>
              <p:cNvSpPr>
                <a:spLocks noChangeShapeType="1"/>
              </p:cNvSpPr>
              <p:nvPr/>
            </p:nvSpPr>
            <p:spPr bwMode="auto">
              <a:xfrm flipV="1">
                <a:off x="1723997" y="1652567"/>
                <a:ext cx="360362" cy="576263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41999" name="Line 15"/>
              <p:cNvSpPr>
                <a:spLocks noChangeShapeType="1"/>
              </p:cNvSpPr>
              <p:nvPr/>
            </p:nvSpPr>
            <p:spPr bwMode="auto">
              <a:xfrm>
                <a:off x="2084359" y="1652567"/>
                <a:ext cx="142875" cy="72072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42000" name="Line 16"/>
              <p:cNvSpPr>
                <a:spLocks noChangeShapeType="1"/>
              </p:cNvSpPr>
              <p:nvPr/>
            </p:nvSpPr>
            <p:spPr bwMode="auto">
              <a:xfrm>
                <a:off x="2084359" y="1652567"/>
                <a:ext cx="503238" cy="43180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2003" name="Line 19"/>
            <p:cNvSpPr>
              <a:spLocks noChangeShapeType="1"/>
            </p:cNvSpPr>
            <p:nvPr/>
          </p:nvSpPr>
          <p:spPr bwMode="auto">
            <a:xfrm>
              <a:off x="2011334" y="644505"/>
              <a:ext cx="288925" cy="5040312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42004" name="Line 20"/>
            <p:cNvSpPr>
              <a:spLocks noChangeShapeType="1"/>
            </p:cNvSpPr>
            <p:nvPr/>
          </p:nvSpPr>
          <p:spPr bwMode="auto">
            <a:xfrm flipH="1" flipV="1">
              <a:off x="500034" y="2516167"/>
              <a:ext cx="2951163" cy="43180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42005" name="Line 21"/>
            <p:cNvSpPr>
              <a:spLocks noChangeShapeType="1"/>
            </p:cNvSpPr>
            <p:nvPr/>
          </p:nvSpPr>
          <p:spPr bwMode="auto">
            <a:xfrm flipV="1">
              <a:off x="715934" y="2373292"/>
              <a:ext cx="2879725" cy="86360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42006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2011334" y="500042"/>
              <a:ext cx="1744663" cy="47625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Ось 4 порядка</a:t>
              </a:r>
            </a:p>
          </p:txBody>
        </p:sp>
        <p:sp>
          <p:nvSpPr>
            <p:cNvPr id="42007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3163859" y="2444730"/>
              <a:ext cx="2249488" cy="54768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Ось 2 порядка</a:t>
              </a:r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3214678" y="4572008"/>
            <a:ext cx="5357850" cy="1428760"/>
            <a:chOff x="2714612" y="4357694"/>
            <a:chExt cx="5357850" cy="1428760"/>
          </a:xfrm>
        </p:grpSpPr>
        <p:sp>
          <p:nvSpPr>
            <p:cNvPr id="21" name="Овал 20"/>
            <p:cNvSpPr/>
            <p:nvPr/>
          </p:nvSpPr>
          <p:spPr>
            <a:xfrm>
              <a:off x="2714612" y="4357694"/>
              <a:ext cx="357190" cy="35719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3929058" y="4357694"/>
              <a:ext cx="857256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</a:t>
              </a:r>
              <a:r>
                <a:rPr lang="ru-RU" dirty="0" err="1" smtClean="0"/>
                <a:t>огр</a:t>
              </a:r>
              <a:r>
                <a:rPr lang="ru-RU" dirty="0" smtClean="0"/>
                <a:t>.</a:t>
              </a:r>
              <a:endParaRPr lang="ru-RU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5429256" y="4357694"/>
              <a:ext cx="928694" cy="35719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</a:t>
              </a:r>
              <a:r>
                <a:rPr lang="ru-RU" dirty="0" err="1" smtClean="0"/>
                <a:t>кр</a:t>
              </a:r>
              <a:r>
                <a:rPr lang="ru-RU" dirty="0" smtClean="0"/>
                <a:t>.</a:t>
              </a:r>
              <a:endParaRPr lang="ru-RU" dirty="0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6572264" y="4929198"/>
              <a:ext cx="500066" cy="7143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R1</a:t>
              </a:r>
              <a:endParaRPr lang="ru-RU" dirty="0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2786050" y="5286388"/>
              <a:ext cx="357190" cy="35719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4" name="Прямая соединительная линия 33"/>
            <p:cNvCxnSpPr>
              <a:stCxn id="21" idx="6"/>
              <a:endCxn id="28" idx="1"/>
            </p:cNvCxnSpPr>
            <p:nvPr/>
          </p:nvCxnSpPr>
          <p:spPr>
            <a:xfrm>
              <a:off x="3071802" y="4536289"/>
              <a:ext cx="857256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>
              <a:stCxn id="28" idx="3"/>
              <a:endCxn id="29" idx="1"/>
            </p:cNvCxnSpPr>
            <p:nvPr/>
          </p:nvCxnSpPr>
          <p:spPr>
            <a:xfrm>
              <a:off x="4786314" y="4536289"/>
              <a:ext cx="642942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hape 39"/>
            <p:cNvCxnSpPr>
              <a:stCxn id="29" idx="3"/>
              <a:endCxn id="30" idx="0"/>
            </p:cNvCxnSpPr>
            <p:nvPr/>
          </p:nvCxnSpPr>
          <p:spPr>
            <a:xfrm>
              <a:off x="6357950" y="4536289"/>
              <a:ext cx="464347" cy="392909"/>
            </a:xfrm>
            <a:prstGeom prst="bentConnector2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Соединительная линия уступом 41"/>
            <p:cNvCxnSpPr>
              <a:stCxn id="30" idx="2"/>
              <a:endCxn id="32" idx="4"/>
            </p:cNvCxnSpPr>
            <p:nvPr/>
          </p:nvCxnSpPr>
          <p:spPr>
            <a:xfrm rot="5400000">
              <a:off x="4893471" y="3714752"/>
              <a:ext cx="1588" cy="3857652"/>
            </a:xfrm>
            <a:prstGeom prst="bentConnector3">
              <a:avLst>
                <a:gd name="adj1" fmla="val 1439546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Прямоугольник 44"/>
            <p:cNvSpPr/>
            <p:nvPr/>
          </p:nvSpPr>
          <p:spPr>
            <a:xfrm>
              <a:off x="7500958" y="4929198"/>
              <a:ext cx="571504" cy="7143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U1</a:t>
              </a:r>
              <a:endParaRPr lang="ru-RU" dirty="0"/>
            </a:p>
          </p:txBody>
        </p:sp>
        <p:cxnSp>
          <p:nvCxnSpPr>
            <p:cNvPr id="47" name="Shape 46"/>
            <p:cNvCxnSpPr>
              <a:endCxn id="45" idx="0"/>
            </p:cNvCxnSpPr>
            <p:nvPr/>
          </p:nvCxnSpPr>
          <p:spPr>
            <a:xfrm>
              <a:off x="6858016" y="4714884"/>
              <a:ext cx="928694" cy="214314"/>
            </a:xfrm>
            <a:prstGeom prst="bentConnector2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hape 48"/>
            <p:cNvCxnSpPr>
              <a:stCxn id="45" idx="2"/>
            </p:cNvCxnSpPr>
            <p:nvPr/>
          </p:nvCxnSpPr>
          <p:spPr>
            <a:xfrm rot="5400000">
              <a:off x="7215206" y="5214950"/>
              <a:ext cx="142876" cy="1000132"/>
            </a:xfrm>
            <a:prstGeom prst="bentConnector2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052513"/>
            <a:ext cx="8401050" cy="5114925"/>
          </a:xfrm>
        </p:spPr>
        <p:txBody>
          <a:bodyPr>
            <a:normAutofit/>
          </a:bodyPr>
          <a:lstStyle/>
          <a:p>
            <a:pPr algn="ctr">
              <a:buFont typeface="Wingdings 2" pitchFamily="18" charset="2"/>
              <a:buNone/>
            </a:pPr>
            <a:r>
              <a:rPr lang="ru-RU" sz="1800" b="1" u="sng" smtClean="0">
                <a:solidFill>
                  <a:srgbClr val="B79315"/>
                </a:solidFill>
              </a:rPr>
              <a:t>Цель работы</a:t>
            </a:r>
            <a:r>
              <a:rPr lang="ru-RU" sz="1800" smtClean="0">
                <a:solidFill>
                  <a:srgbClr val="B79315"/>
                </a:solidFill>
              </a:rPr>
              <a:t>:</a:t>
            </a:r>
          </a:p>
          <a:p>
            <a:pPr>
              <a:buFont typeface="Wingdings 2" pitchFamily="18" charset="2"/>
              <a:buNone/>
            </a:pPr>
            <a:r>
              <a:rPr lang="ru-RU" sz="1800" smtClean="0"/>
              <a:t>         </a:t>
            </a:r>
            <a:r>
              <a:rPr lang="ru-RU" sz="2000" smtClean="0">
                <a:latin typeface="Arial" charset="0"/>
              </a:rPr>
              <a:t>1.</a:t>
            </a:r>
            <a:r>
              <a:rPr lang="ru-RU" sz="2000" smtClean="0"/>
              <a:t>Сконструировать кристаллизатор для выращивания кристаллов и вырастить кристалл статическим методом при концентрационной конвекции раствора. Вырастить кристаллы </a:t>
            </a:r>
            <a:r>
              <a:rPr lang="en-US" sz="2000" smtClean="0"/>
              <a:t>ADP</a:t>
            </a:r>
            <a:r>
              <a:rPr lang="ru-RU" sz="2000" smtClean="0"/>
              <a:t> динамическим методом при понижении температуры раствора.</a:t>
            </a:r>
            <a:endParaRPr lang="ru-RU" sz="2000" smtClean="0">
              <a:latin typeface="Arial" charset="0"/>
            </a:endParaRPr>
          </a:p>
          <a:p>
            <a:pPr>
              <a:buFont typeface="Wingdings 2" pitchFamily="18" charset="2"/>
              <a:buNone/>
            </a:pPr>
            <a:r>
              <a:rPr lang="ru-RU" sz="2000" smtClean="0">
                <a:latin typeface="Arial" charset="0"/>
              </a:rPr>
              <a:t>         2.Проверить кристаллы </a:t>
            </a:r>
            <a:r>
              <a:rPr lang="en-US" sz="2000" smtClean="0">
                <a:latin typeface="Arial" charset="0"/>
              </a:rPr>
              <a:t>ADP</a:t>
            </a:r>
            <a:r>
              <a:rPr lang="ru-RU" sz="2000" smtClean="0">
                <a:latin typeface="Arial" charset="0"/>
              </a:rPr>
              <a:t> на электропроводность.</a:t>
            </a:r>
          </a:p>
          <a:p>
            <a:pPr algn="ctr">
              <a:buFont typeface="Wingdings 2" pitchFamily="18" charset="2"/>
              <a:buNone/>
            </a:pPr>
            <a:r>
              <a:rPr lang="ru-RU" sz="2400" b="1" u="sng" smtClean="0">
                <a:solidFill>
                  <a:srgbClr val="B79315"/>
                </a:solidFill>
              </a:rPr>
              <a:t>Задачи:</a:t>
            </a:r>
            <a:endParaRPr lang="ru-RU" sz="2400" smtClean="0">
              <a:solidFill>
                <a:srgbClr val="B79315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ru-RU" sz="2400" smtClean="0"/>
              <a:t>     </a:t>
            </a:r>
            <a:r>
              <a:rPr lang="ru-RU" sz="2000" smtClean="0"/>
              <a:t>1)Изготовить  кристаллизатор.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     2)Вырастить кристалл  статистическим и динамическим методом.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     3)Наблюдать за ростом кристаллов.</a:t>
            </a:r>
            <a:endParaRPr lang="ru-RU" sz="2000" smtClean="0">
              <a:latin typeface="Arial" charset="0"/>
            </a:endParaRPr>
          </a:p>
          <a:p>
            <a:pPr>
              <a:buFont typeface="Wingdings 2" pitchFamily="18" charset="2"/>
              <a:buNone/>
            </a:pPr>
            <a:r>
              <a:rPr lang="ru-RU" sz="2000" smtClean="0">
                <a:latin typeface="Arial" charset="0"/>
              </a:rPr>
              <a:t>    4)Проверить на электропроводность  выращенные кристаллы </a:t>
            </a:r>
            <a:r>
              <a:rPr lang="en-US" sz="2000" smtClean="0">
                <a:latin typeface="Arial" charset="0"/>
              </a:rPr>
              <a:t>ADP</a:t>
            </a:r>
            <a:r>
              <a:rPr lang="ru-RU" sz="2000" smtClean="0">
                <a:latin typeface="Arial" charset="0"/>
              </a:rPr>
              <a:t>.</a:t>
            </a:r>
          </a:p>
          <a:p>
            <a:pPr>
              <a:buFont typeface="Wingdings 2" pitchFamily="18" charset="2"/>
              <a:buNone/>
            </a:pPr>
            <a:r>
              <a:rPr lang="ru-RU" sz="2000" b="1" smtClean="0"/>
              <a:t> </a:t>
            </a:r>
            <a:endParaRPr lang="ru-RU" sz="200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3196" y="-309711"/>
            <a:ext cx="8229600" cy="1116383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smtClean="0">
                <a:solidFill>
                  <a:schemeClr val="tx2">
                    <a:lumMod val="50000"/>
                  </a:schemeClr>
                </a:solidFill>
              </a:rPr>
              <a:t>Введение.</a:t>
            </a:r>
            <a:endParaRPr lang="ru-RU" sz="3200" b="1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u="sng" dirty="0" smtClean="0">
                <a:solidFill>
                  <a:schemeClr val="accent3">
                    <a:lumMod val="75000"/>
                  </a:schemeClr>
                </a:solidFill>
              </a:rPr>
              <a:t>Оборудование: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Для выращивания статическим методом:</a:t>
            </a:r>
            <a:endParaRPr lang="ru-RU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      Кристаллизатор для выращивания кристалла статическим методом(стеклянный цилиндр, штатив, пластмассовый вкладыш, марля, 2 стакана, крышка из оргстекла), дистиллированная вода, затравка, соль дигидрофосфата аммония квалификации Ч.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Для выращивания динамическим методом:</a:t>
            </a:r>
            <a:endParaRPr lang="ru-RU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      Кристаллизатор для выращивания динамическим методом(цилиндрический сосуд, нагреватель, низкооборотная мешалка, латунные стержни, органической стекло, фторопласт, сальниковые затворы, двигатель типа РД-09, 2 термометра), дистиллированная вода, затравка, соль дигидрофосфата аммония квалификации Ч.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u="sng" dirty="0" smtClean="0">
                <a:solidFill>
                  <a:schemeClr val="accent3">
                    <a:lumMod val="75000"/>
                  </a:schemeClr>
                </a:solidFill>
              </a:rPr>
              <a:t>Методы исследования: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        Лабораторный, аналитический, сравнительный.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2"/>
          <p:cNvSpPr>
            <a:spLocks noGrp="1"/>
          </p:cNvSpPr>
          <p:nvPr>
            <p:ph idx="1"/>
          </p:nvPr>
        </p:nvSpPr>
        <p:spPr>
          <a:xfrm>
            <a:off x="0" y="3500438"/>
            <a:ext cx="9144000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       В наших экспериментах использовались термостаты, позволяющие реализовать метод вращающихся потоков при выращивании кристаллов динамическим методом при охлаждении раствора, так и термостаты, реализующие статический метод концентрационной конвекции.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408" y="2682855"/>
            <a:ext cx="8229600" cy="65403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smtClean="0"/>
              <a:t/>
            </a:r>
            <a:br>
              <a:rPr lang="ru-RU" sz="4000" b="1" smtClean="0"/>
            </a:br>
            <a:r>
              <a:rPr lang="ru-RU" sz="4000" smtClean="0"/>
              <a:t> </a:t>
            </a:r>
            <a:br>
              <a:rPr lang="ru-RU" sz="4000" smtClean="0"/>
            </a:br>
            <a:r>
              <a:rPr lang="ru-RU" sz="4000" b="1" smtClean="0"/>
              <a:t>	</a:t>
            </a:r>
            <a:r>
              <a:rPr lang="ru-RU" sz="4400" b="1" smtClean="0">
                <a:solidFill>
                  <a:schemeClr val="tx2">
                    <a:lumMod val="50000"/>
                  </a:schemeClr>
                </a:solidFill>
              </a:rPr>
              <a:t>Экспериментальная часть</a:t>
            </a:r>
            <a:br>
              <a:rPr lang="ru-RU" sz="4400" b="1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4400" b="1" smtClean="0">
                <a:solidFill>
                  <a:schemeClr val="tx2">
                    <a:lumMod val="50000"/>
                  </a:schemeClr>
                </a:solidFill>
              </a:rPr>
              <a:t>1.1 Конструкция кристаллизатора</a:t>
            </a:r>
            <a:endParaRPr lang="ru-RU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388" name="WordArt 4" descr="Белый мрамор"/>
          <p:cNvSpPr>
            <a:spLocks noChangeArrowheads="1" noChangeShapeType="1" noTextEdit="1"/>
          </p:cNvSpPr>
          <p:nvPr/>
        </p:nvSpPr>
        <p:spPr bwMode="auto">
          <a:xfrm>
            <a:off x="2627313" y="549275"/>
            <a:ext cx="4176712" cy="1223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Часть 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Содержимое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         Затравочные кристаллы вырезались из бездефектных участков нелегированных монокристаллов дигидрофосфата аммония в виде пластин толщиной от 2 до 5 мм и размером в поперечнике от 1 х 1 до 3 х 3 см. Распиловка монокристаллов на пластины производилась с использованием нитяной пилы, описанной в [2] и не дающей механических напряжении и трещин в затравках. После распиловки пластины обрабатывались на мелкозернистой шлифовальной бумаге и затем помещались в дистиллированную воду на несколько секунд для растворения дефектов на поверхности, вызванных шлифованием.</a:t>
            </a:r>
          </a:p>
          <a:p>
            <a:endParaRPr lang="ru-RU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smtClean="0">
                <a:solidFill>
                  <a:schemeClr val="tx2">
                    <a:lumMod val="50000"/>
                  </a:schemeClr>
                </a:solidFill>
              </a:rPr>
              <a:t>1.2 Методика подготовки затравочных кристаллов</a:t>
            </a:r>
            <a:r>
              <a:rPr lang="ru-RU" smtClean="0"/>
              <a:t/>
            </a:r>
            <a:br>
              <a:rPr lang="ru-RU" smtClean="0"/>
            </a:b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928688"/>
            <a:ext cx="8786812" cy="5786437"/>
          </a:xfrm>
        </p:spPr>
        <p:txBody>
          <a:bodyPr>
            <a:normAutofit/>
          </a:bodyPr>
          <a:lstStyle/>
          <a:p>
            <a:pPr hangingPunct="0">
              <a:lnSpc>
                <a:spcPct val="90000"/>
              </a:lnSpc>
              <a:buFont typeface="Wingdings 2" pitchFamily="18" charset="2"/>
              <a:buNone/>
            </a:pPr>
            <a:r>
              <a:rPr lang="ru-RU" dirty="0" smtClean="0"/>
              <a:t>          Для приготовления растворов использовалась дистиллированная вода, соль дигидрофосфата аммония квалификации Ч. Взвешивание основной соли производилось с точностью ± 0,1 г. Данные о растворимости солей взяты из Справочник химика. Т. </a:t>
            </a:r>
            <a:r>
              <a:rPr lang="en-US" dirty="0" smtClean="0"/>
              <a:t>III</a:t>
            </a:r>
            <a:r>
              <a:rPr lang="ru-RU" dirty="0" smtClean="0"/>
              <a:t>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dirty="0" smtClean="0"/>
              <a:t>         Навески основной соли в количестве от 0,05 до 0,2  г-моль/л засыпались в дистиллированную воду, залитую в кристаллизатор и нагретую на 5 – 8 </a:t>
            </a:r>
            <a:r>
              <a:rPr lang="ru-RU" baseline="30000" dirty="0" smtClean="0"/>
              <a:t>0</a:t>
            </a:r>
            <a:r>
              <a:rPr lang="ru-RU" dirty="0" smtClean="0"/>
              <a:t>С выше необходимой температуры насыщения. Вымешивание производилось  в кристаллизаторе в течение  1 – 2 суток, после чего раствор фильтровался. </a:t>
            </a:r>
          </a:p>
          <a:p>
            <a:pPr>
              <a:lnSpc>
                <a:spcPct val="90000"/>
              </a:lnSpc>
            </a:pP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142900"/>
            <a:ext cx="82296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smtClean="0">
                <a:solidFill>
                  <a:schemeClr val="tx2">
                    <a:lumMod val="50000"/>
                  </a:schemeClr>
                </a:solidFill>
              </a:rPr>
              <a:t>1.3 Методика приготовления растворов.</a:t>
            </a:r>
            <a:endParaRPr lang="ru-RU" sz="320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88"/>
            <a:ext cx="9144000" cy="5357812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   Растворение соли дигидрофосфата аммония производилось при температуре около 30 </a:t>
            </a:r>
            <a:r>
              <a:rPr lang="ru-RU" baseline="30000" dirty="0" smtClean="0"/>
              <a:t>0</a:t>
            </a:r>
            <a:r>
              <a:rPr lang="ru-RU" dirty="0" smtClean="0"/>
              <a:t>С. После двойной фильтрации в нагретом состоянии раствор выливался в кристаллизатор и выдерживался до достижения раствором комнатной температуры (около 23 </a:t>
            </a:r>
            <a:r>
              <a:rPr lang="ru-RU" baseline="30000" dirty="0" smtClean="0"/>
              <a:t>0</a:t>
            </a:r>
            <a:r>
              <a:rPr lang="ru-RU" dirty="0" smtClean="0"/>
              <a:t>С, после чего в кристаллизатор опускался вкладыш с загруженными в него обломками беспримесных кристаллов </a:t>
            </a:r>
            <a:r>
              <a:rPr lang="en-US" dirty="0" smtClean="0"/>
              <a:t>ADP</a:t>
            </a:r>
            <a:r>
              <a:rPr lang="ru-RU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     Выращивание давало достаточно хорошие результаты без термостатирования. При повышении температуры в комнате растворение подпитывающих кристаллов усиливается, а рост основного замедляется. При понижении ее происходит обратное. Поскольку объем раствора невелик, то таким путем обеспечивается некоторое саморегулирование пересыщения, в особенности, когда кристалл становится достаточно большим.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000108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1.4 Методика выращивания кристаллов статическим методом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при концентрационной конвекции.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142984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Кристаллизатор для выращивания кристаллов статическим методом при концентрационной конвекции раствора, показана на рисунке ниже.</a:t>
            </a:r>
            <a:endParaRPr lang="ru-RU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428868"/>
            <a:ext cx="2879725" cy="383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400" y="6211888"/>
            <a:ext cx="9118600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Внешний вид кристаллизатора для выращивания кристаллов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ADP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 статическим методом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grpSp>
        <p:nvGrpSpPr>
          <p:cNvPr id="20485" name="Group 5"/>
          <p:cNvGrpSpPr>
            <a:grpSpLocks/>
          </p:cNvGrpSpPr>
          <p:nvPr/>
        </p:nvGrpSpPr>
        <p:grpSpPr bwMode="auto">
          <a:xfrm>
            <a:off x="4643438" y="1928802"/>
            <a:ext cx="5519738" cy="6007100"/>
            <a:chOff x="2273" y="5580"/>
            <a:chExt cx="8721" cy="9462"/>
          </a:xfrm>
        </p:grpSpPr>
        <p:sp>
          <p:nvSpPr>
            <p:cNvPr id="20486" name="Freeform 6"/>
            <p:cNvSpPr>
              <a:spLocks/>
            </p:cNvSpPr>
            <p:nvPr/>
          </p:nvSpPr>
          <p:spPr bwMode="auto">
            <a:xfrm flipH="1">
              <a:off x="4268" y="8601"/>
              <a:ext cx="992" cy="2026"/>
            </a:xfrm>
            <a:custGeom>
              <a:avLst/>
              <a:gdLst/>
              <a:ahLst/>
              <a:cxnLst>
                <a:cxn ang="0">
                  <a:pos x="0" y="808"/>
                </a:cxn>
                <a:cxn ang="0">
                  <a:pos x="56" y="864"/>
                </a:cxn>
                <a:cxn ang="0">
                  <a:pos x="104" y="936"/>
                </a:cxn>
                <a:cxn ang="0">
                  <a:pos x="144" y="1072"/>
                </a:cxn>
                <a:cxn ang="0">
                  <a:pos x="176" y="1120"/>
                </a:cxn>
                <a:cxn ang="0">
                  <a:pos x="216" y="1248"/>
                </a:cxn>
                <a:cxn ang="0">
                  <a:pos x="224" y="1368"/>
                </a:cxn>
                <a:cxn ang="0">
                  <a:pos x="248" y="1416"/>
                </a:cxn>
                <a:cxn ang="0">
                  <a:pos x="272" y="1488"/>
                </a:cxn>
                <a:cxn ang="0">
                  <a:pos x="304" y="1560"/>
                </a:cxn>
                <a:cxn ang="0">
                  <a:pos x="320" y="1608"/>
                </a:cxn>
                <a:cxn ang="0">
                  <a:pos x="360" y="1808"/>
                </a:cxn>
                <a:cxn ang="0">
                  <a:pos x="384" y="1856"/>
                </a:cxn>
                <a:cxn ang="0">
                  <a:pos x="424" y="1920"/>
                </a:cxn>
                <a:cxn ang="0">
                  <a:pos x="472" y="1944"/>
                </a:cxn>
                <a:cxn ang="0">
                  <a:pos x="520" y="1960"/>
                </a:cxn>
                <a:cxn ang="0">
                  <a:pos x="584" y="2024"/>
                </a:cxn>
                <a:cxn ang="0">
                  <a:pos x="880" y="2016"/>
                </a:cxn>
                <a:cxn ang="0">
                  <a:pos x="888" y="1992"/>
                </a:cxn>
                <a:cxn ang="0">
                  <a:pos x="896" y="1864"/>
                </a:cxn>
                <a:cxn ang="0">
                  <a:pos x="944" y="1832"/>
                </a:cxn>
                <a:cxn ang="0">
                  <a:pos x="952" y="1704"/>
                </a:cxn>
                <a:cxn ang="0">
                  <a:pos x="976" y="1592"/>
                </a:cxn>
                <a:cxn ang="0">
                  <a:pos x="992" y="1544"/>
                </a:cxn>
                <a:cxn ang="0">
                  <a:pos x="960" y="1360"/>
                </a:cxn>
                <a:cxn ang="0">
                  <a:pos x="936" y="1208"/>
                </a:cxn>
                <a:cxn ang="0">
                  <a:pos x="928" y="1112"/>
                </a:cxn>
                <a:cxn ang="0">
                  <a:pos x="888" y="1056"/>
                </a:cxn>
                <a:cxn ang="0">
                  <a:pos x="832" y="928"/>
                </a:cxn>
                <a:cxn ang="0">
                  <a:pos x="752" y="816"/>
                </a:cxn>
                <a:cxn ang="0">
                  <a:pos x="736" y="680"/>
                </a:cxn>
                <a:cxn ang="0">
                  <a:pos x="608" y="584"/>
                </a:cxn>
                <a:cxn ang="0">
                  <a:pos x="576" y="544"/>
                </a:cxn>
                <a:cxn ang="0">
                  <a:pos x="512" y="448"/>
                </a:cxn>
                <a:cxn ang="0">
                  <a:pos x="464" y="232"/>
                </a:cxn>
                <a:cxn ang="0">
                  <a:pos x="320" y="112"/>
                </a:cxn>
                <a:cxn ang="0">
                  <a:pos x="216" y="40"/>
                </a:cxn>
                <a:cxn ang="0">
                  <a:pos x="16" y="0"/>
                </a:cxn>
              </a:cxnLst>
              <a:rect l="0" t="0" r="r" b="b"/>
              <a:pathLst>
                <a:path w="992" h="2026">
                  <a:moveTo>
                    <a:pt x="0" y="808"/>
                  </a:moveTo>
                  <a:cubicBezTo>
                    <a:pt x="53" y="826"/>
                    <a:pt x="3" y="846"/>
                    <a:pt x="56" y="864"/>
                  </a:cubicBezTo>
                  <a:cubicBezTo>
                    <a:pt x="80" y="888"/>
                    <a:pt x="85" y="908"/>
                    <a:pt x="104" y="936"/>
                  </a:cubicBezTo>
                  <a:cubicBezTo>
                    <a:pt x="117" y="987"/>
                    <a:pt x="97" y="1041"/>
                    <a:pt x="144" y="1072"/>
                  </a:cubicBezTo>
                  <a:cubicBezTo>
                    <a:pt x="155" y="1088"/>
                    <a:pt x="172" y="1101"/>
                    <a:pt x="176" y="1120"/>
                  </a:cubicBezTo>
                  <a:cubicBezTo>
                    <a:pt x="185" y="1163"/>
                    <a:pt x="191" y="1211"/>
                    <a:pt x="216" y="1248"/>
                  </a:cubicBezTo>
                  <a:cubicBezTo>
                    <a:pt x="219" y="1288"/>
                    <a:pt x="220" y="1328"/>
                    <a:pt x="224" y="1368"/>
                  </a:cubicBezTo>
                  <a:cubicBezTo>
                    <a:pt x="227" y="1397"/>
                    <a:pt x="236" y="1389"/>
                    <a:pt x="248" y="1416"/>
                  </a:cubicBezTo>
                  <a:cubicBezTo>
                    <a:pt x="258" y="1439"/>
                    <a:pt x="264" y="1464"/>
                    <a:pt x="272" y="1488"/>
                  </a:cubicBezTo>
                  <a:cubicBezTo>
                    <a:pt x="281" y="1516"/>
                    <a:pt x="293" y="1535"/>
                    <a:pt x="304" y="1560"/>
                  </a:cubicBezTo>
                  <a:cubicBezTo>
                    <a:pt x="311" y="1575"/>
                    <a:pt x="320" y="1608"/>
                    <a:pt x="320" y="1608"/>
                  </a:cubicBezTo>
                  <a:cubicBezTo>
                    <a:pt x="326" y="1719"/>
                    <a:pt x="308" y="1738"/>
                    <a:pt x="360" y="1808"/>
                  </a:cubicBezTo>
                  <a:cubicBezTo>
                    <a:pt x="389" y="1896"/>
                    <a:pt x="343" y="1763"/>
                    <a:pt x="384" y="1856"/>
                  </a:cubicBezTo>
                  <a:cubicBezTo>
                    <a:pt x="405" y="1903"/>
                    <a:pt x="385" y="1900"/>
                    <a:pt x="424" y="1920"/>
                  </a:cubicBezTo>
                  <a:cubicBezTo>
                    <a:pt x="440" y="1928"/>
                    <a:pt x="456" y="1937"/>
                    <a:pt x="472" y="1944"/>
                  </a:cubicBezTo>
                  <a:cubicBezTo>
                    <a:pt x="487" y="1951"/>
                    <a:pt x="520" y="1960"/>
                    <a:pt x="520" y="1960"/>
                  </a:cubicBezTo>
                  <a:cubicBezTo>
                    <a:pt x="532" y="1997"/>
                    <a:pt x="550" y="2007"/>
                    <a:pt x="584" y="2024"/>
                  </a:cubicBezTo>
                  <a:cubicBezTo>
                    <a:pt x="683" y="2021"/>
                    <a:pt x="782" y="2026"/>
                    <a:pt x="880" y="2016"/>
                  </a:cubicBezTo>
                  <a:cubicBezTo>
                    <a:pt x="888" y="2015"/>
                    <a:pt x="887" y="2000"/>
                    <a:pt x="888" y="1992"/>
                  </a:cubicBezTo>
                  <a:cubicBezTo>
                    <a:pt x="892" y="1949"/>
                    <a:pt x="882" y="1904"/>
                    <a:pt x="896" y="1864"/>
                  </a:cubicBezTo>
                  <a:cubicBezTo>
                    <a:pt x="902" y="1846"/>
                    <a:pt x="944" y="1832"/>
                    <a:pt x="944" y="1832"/>
                  </a:cubicBezTo>
                  <a:cubicBezTo>
                    <a:pt x="974" y="1786"/>
                    <a:pt x="965" y="1756"/>
                    <a:pt x="952" y="1704"/>
                  </a:cubicBezTo>
                  <a:cubicBezTo>
                    <a:pt x="962" y="1623"/>
                    <a:pt x="953" y="1660"/>
                    <a:pt x="976" y="1592"/>
                  </a:cubicBezTo>
                  <a:cubicBezTo>
                    <a:pt x="981" y="1576"/>
                    <a:pt x="992" y="1544"/>
                    <a:pt x="992" y="1544"/>
                  </a:cubicBezTo>
                  <a:cubicBezTo>
                    <a:pt x="985" y="1482"/>
                    <a:pt x="975" y="1420"/>
                    <a:pt x="960" y="1360"/>
                  </a:cubicBezTo>
                  <a:cubicBezTo>
                    <a:pt x="954" y="1307"/>
                    <a:pt x="942" y="1260"/>
                    <a:pt x="936" y="1208"/>
                  </a:cubicBezTo>
                  <a:cubicBezTo>
                    <a:pt x="933" y="1176"/>
                    <a:pt x="934" y="1144"/>
                    <a:pt x="928" y="1112"/>
                  </a:cubicBezTo>
                  <a:cubicBezTo>
                    <a:pt x="921" y="1076"/>
                    <a:pt x="907" y="1082"/>
                    <a:pt x="888" y="1056"/>
                  </a:cubicBezTo>
                  <a:cubicBezTo>
                    <a:pt x="860" y="1017"/>
                    <a:pt x="858" y="968"/>
                    <a:pt x="832" y="928"/>
                  </a:cubicBezTo>
                  <a:cubicBezTo>
                    <a:pt x="821" y="860"/>
                    <a:pt x="804" y="851"/>
                    <a:pt x="752" y="816"/>
                  </a:cubicBezTo>
                  <a:cubicBezTo>
                    <a:pt x="730" y="751"/>
                    <a:pt x="753" y="826"/>
                    <a:pt x="736" y="680"/>
                  </a:cubicBezTo>
                  <a:cubicBezTo>
                    <a:pt x="728" y="614"/>
                    <a:pt x="659" y="601"/>
                    <a:pt x="608" y="584"/>
                  </a:cubicBezTo>
                  <a:cubicBezTo>
                    <a:pt x="590" y="530"/>
                    <a:pt x="615" y="589"/>
                    <a:pt x="576" y="544"/>
                  </a:cubicBezTo>
                  <a:cubicBezTo>
                    <a:pt x="552" y="517"/>
                    <a:pt x="532" y="479"/>
                    <a:pt x="512" y="448"/>
                  </a:cubicBezTo>
                  <a:cubicBezTo>
                    <a:pt x="482" y="402"/>
                    <a:pt x="483" y="289"/>
                    <a:pt x="464" y="232"/>
                  </a:cubicBezTo>
                  <a:cubicBezTo>
                    <a:pt x="443" y="169"/>
                    <a:pt x="372" y="143"/>
                    <a:pt x="320" y="112"/>
                  </a:cubicBezTo>
                  <a:cubicBezTo>
                    <a:pt x="286" y="92"/>
                    <a:pt x="252" y="56"/>
                    <a:pt x="216" y="40"/>
                  </a:cubicBezTo>
                  <a:cubicBezTo>
                    <a:pt x="153" y="12"/>
                    <a:pt x="84" y="0"/>
                    <a:pt x="16" y="0"/>
                  </a:cubicBezTo>
                </a:path>
              </a:pathLst>
            </a:custGeom>
            <a:pattFill prst="dashVert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87" name="Freeform 7"/>
            <p:cNvSpPr>
              <a:spLocks/>
            </p:cNvSpPr>
            <p:nvPr/>
          </p:nvSpPr>
          <p:spPr bwMode="auto">
            <a:xfrm>
              <a:off x="7159" y="8607"/>
              <a:ext cx="992" cy="2026"/>
            </a:xfrm>
            <a:custGeom>
              <a:avLst/>
              <a:gdLst/>
              <a:ahLst/>
              <a:cxnLst>
                <a:cxn ang="0">
                  <a:pos x="0" y="808"/>
                </a:cxn>
                <a:cxn ang="0">
                  <a:pos x="56" y="864"/>
                </a:cxn>
                <a:cxn ang="0">
                  <a:pos x="104" y="936"/>
                </a:cxn>
                <a:cxn ang="0">
                  <a:pos x="144" y="1072"/>
                </a:cxn>
                <a:cxn ang="0">
                  <a:pos x="176" y="1120"/>
                </a:cxn>
                <a:cxn ang="0">
                  <a:pos x="216" y="1248"/>
                </a:cxn>
                <a:cxn ang="0">
                  <a:pos x="224" y="1368"/>
                </a:cxn>
                <a:cxn ang="0">
                  <a:pos x="248" y="1416"/>
                </a:cxn>
                <a:cxn ang="0">
                  <a:pos x="272" y="1488"/>
                </a:cxn>
                <a:cxn ang="0">
                  <a:pos x="304" y="1560"/>
                </a:cxn>
                <a:cxn ang="0">
                  <a:pos x="320" y="1608"/>
                </a:cxn>
                <a:cxn ang="0">
                  <a:pos x="360" y="1808"/>
                </a:cxn>
                <a:cxn ang="0">
                  <a:pos x="384" y="1856"/>
                </a:cxn>
                <a:cxn ang="0">
                  <a:pos x="424" y="1920"/>
                </a:cxn>
                <a:cxn ang="0">
                  <a:pos x="472" y="1944"/>
                </a:cxn>
                <a:cxn ang="0">
                  <a:pos x="520" y="1960"/>
                </a:cxn>
                <a:cxn ang="0">
                  <a:pos x="584" y="2024"/>
                </a:cxn>
                <a:cxn ang="0">
                  <a:pos x="880" y="2016"/>
                </a:cxn>
                <a:cxn ang="0">
                  <a:pos x="888" y="1992"/>
                </a:cxn>
                <a:cxn ang="0">
                  <a:pos x="896" y="1864"/>
                </a:cxn>
                <a:cxn ang="0">
                  <a:pos x="944" y="1832"/>
                </a:cxn>
                <a:cxn ang="0">
                  <a:pos x="952" y="1704"/>
                </a:cxn>
                <a:cxn ang="0">
                  <a:pos x="976" y="1592"/>
                </a:cxn>
                <a:cxn ang="0">
                  <a:pos x="992" y="1544"/>
                </a:cxn>
                <a:cxn ang="0">
                  <a:pos x="960" y="1360"/>
                </a:cxn>
                <a:cxn ang="0">
                  <a:pos x="936" y="1208"/>
                </a:cxn>
                <a:cxn ang="0">
                  <a:pos x="928" y="1112"/>
                </a:cxn>
                <a:cxn ang="0">
                  <a:pos x="888" y="1056"/>
                </a:cxn>
                <a:cxn ang="0">
                  <a:pos x="832" y="928"/>
                </a:cxn>
                <a:cxn ang="0">
                  <a:pos x="752" y="816"/>
                </a:cxn>
                <a:cxn ang="0">
                  <a:pos x="736" y="680"/>
                </a:cxn>
                <a:cxn ang="0">
                  <a:pos x="608" y="584"/>
                </a:cxn>
                <a:cxn ang="0">
                  <a:pos x="576" y="544"/>
                </a:cxn>
                <a:cxn ang="0">
                  <a:pos x="512" y="448"/>
                </a:cxn>
                <a:cxn ang="0">
                  <a:pos x="464" y="232"/>
                </a:cxn>
                <a:cxn ang="0">
                  <a:pos x="320" y="112"/>
                </a:cxn>
                <a:cxn ang="0">
                  <a:pos x="216" y="40"/>
                </a:cxn>
                <a:cxn ang="0">
                  <a:pos x="16" y="0"/>
                </a:cxn>
              </a:cxnLst>
              <a:rect l="0" t="0" r="r" b="b"/>
              <a:pathLst>
                <a:path w="992" h="2026">
                  <a:moveTo>
                    <a:pt x="0" y="808"/>
                  </a:moveTo>
                  <a:cubicBezTo>
                    <a:pt x="53" y="826"/>
                    <a:pt x="3" y="846"/>
                    <a:pt x="56" y="864"/>
                  </a:cubicBezTo>
                  <a:cubicBezTo>
                    <a:pt x="80" y="888"/>
                    <a:pt x="85" y="908"/>
                    <a:pt x="104" y="936"/>
                  </a:cubicBezTo>
                  <a:cubicBezTo>
                    <a:pt x="117" y="987"/>
                    <a:pt x="97" y="1041"/>
                    <a:pt x="144" y="1072"/>
                  </a:cubicBezTo>
                  <a:cubicBezTo>
                    <a:pt x="155" y="1088"/>
                    <a:pt x="172" y="1101"/>
                    <a:pt x="176" y="1120"/>
                  </a:cubicBezTo>
                  <a:cubicBezTo>
                    <a:pt x="185" y="1163"/>
                    <a:pt x="191" y="1211"/>
                    <a:pt x="216" y="1248"/>
                  </a:cubicBezTo>
                  <a:cubicBezTo>
                    <a:pt x="219" y="1288"/>
                    <a:pt x="220" y="1328"/>
                    <a:pt x="224" y="1368"/>
                  </a:cubicBezTo>
                  <a:cubicBezTo>
                    <a:pt x="227" y="1397"/>
                    <a:pt x="236" y="1389"/>
                    <a:pt x="248" y="1416"/>
                  </a:cubicBezTo>
                  <a:cubicBezTo>
                    <a:pt x="258" y="1439"/>
                    <a:pt x="264" y="1464"/>
                    <a:pt x="272" y="1488"/>
                  </a:cubicBezTo>
                  <a:cubicBezTo>
                    <a:pt x="281" y="1516"/>
                    <a:pt x="293" y="1535"/>
                    <a:pt x="304" y="1560"/>
                  </a:cubicBezTo>
                  <a:cubicBezTo>
                    <a:pt x="311" y="1575"/>
                    <a:pt x="320" y="1608"/>
                    <a:pt x="320" y="1608"/>
                  </a:cubicBezTo>
                  <a:cubicBezTo>
                    <a:pt x="326" y="1719"/>
                    <a:pt x="308" y="1738"/>
                    <a:pt x="360" y="1808"/>
                  </a:cubicBezTo>
                  <a:cubicBezTo>
                    <a:pt x="389" y="1896"/>
                    <a:pt x="343" y="1763"/>
                    <a:pt x="384" y="1856"/>
                  </a:cubicBezTo>
                  <a:cubicBezTo>
                    <a:pt x="405" y="1903"/>
                    <a:pt x="385" y="1900"/>
                    <a:pt x="424" y="1920"/>
                  </a:cubicBezTo>
                  <a:cubicBezTo>
                    <a:pt x="440" y="1928"/>
                    <a:pt x="456" y="1937"/>
                    <a:pt x="472" y="1944"/>
                  </a:cubicBezTo>
                  <a:cubicBezTo>
                    <a:pt x="487" y="1951"/>
                    <a:pt x="520" y="1960"/>
                    <a:pt x="520" y="1960"/>
                  </a:cubicBezTo>
                  <a:cubicBezTo>
                    <a:pt x="532" y="1997"/>
                    <a:pt x="550" y="2007"/>
                    <a:pt x="584" y="2024"/>
                  </a:cubicBezTo>
                  <a:cubicBezTo>
                    <a:pt x="683" y="2021"/>
                    <a:pt x="782" y="2026"/>
                    <a:pt x="880" y="2016"/>
                  </a:cubicBezTo>
                  <a:cubicBezTo>
                    <a:pt x="888" y="2015"/>
                    <a:pt x="887" y="2000"/>
                    <a:pt x="888" y="1992"/>
                  </a:cubicBezTo>
                  <a:cubicBezTo>
                    <a:pt x="892" y="1949"/>
                    <a:pt x="882" y="1904"/>
                    <a:pt x="896" y="1864"/>
                  </a:cubicBezTo>
                  <a:cubicBezTo>
                    <a:pt x="902" y="1846"/>
                    <a:pt x="944" y="1832"/>
                    <a:pt x="944" y="1832"/>
                  </a:cubicBezTo>
                  <a:cubicBezTo>
                    <a:pt x="974" y="1786"/>
                    <a:pt x="965" y="1756"/>
                    <a:pt x="952" y="1704"/>
                  </a:cubicBezTo>
                  <a:cubicBezTo>
                    <a:pt x="962" y="1623"/>
                    <a:pt x="953" y="1660"/>
                    <a:pt x="976" y="1592"/>
                  </a:cubicBezTo>
                  <a:cubicBezTo>
                    <a:pt x="981" y="1576"/>
                    <a:pt x="992" y="1544"/>
                    <a:pt x="992" y="1544"/>
                  </a:cubicBezTo>
                  <a:cubicBezTo>
                    <a:pt x="985" y="1482"/>
                    <a:pt x="975" y="1420"/>
                    <a:pt x="960" y="1360"/>
                  </a:cubicBezTo>
                  <a:cubicBezTo>
                    <a:pt x="954" y="1307"/>
                    <a:pt x="942" y="1260"/>
                    <a:pt x="936" y="1208"/>
                  </a:cubicBezTo>
                  <a:cubicBezTo>
                    <a:pt x="933" y="1176"/>
                    <a:pt x="934" y="1144"/>
                    <a:pt x="928" y="1112"/>
                  </a:cubicBezTo>
                  <a:cubicBezTo>
                    <a:pt x="921" y="1076"/>
                    <a:pt x="907" y="1082"/>
                    <a:pt x="888" y="1056"/>
                  </a:cubicBezTo>
                  <a:cubicBezTo>
                    <a:pt x="860" y="1017"/>
                    <a:pt x="858" y="968"/>
                    <a:pt x="832" y="928"/>
                  </a:cubicBezTo>
                  <a:cubicBezTo>
                    <a:pt x="821" y="860"/>
                    <a:pt x="804" y="851"/>
                    <a:pt x="752" y="816"/>
                  </a:cubicBezTo>
                  <a:cubicBezTo>
                    <a:pt x="730" y="751"/>
                    <a:pt x="753" y="826"/>
                    <a:pt x="736" y="680"/>
                  </a:cubicBezTo>
                  <a:cubicBezTo>
                    <a:pt x="728" y="614"/>
                    <a:pt x="659" y="601"/>
                    <a:pt x="608" y="584"/>
                  </a:cubicBezTo>
                  <a:cubicBezTo>
                    <a:pt x="590" y="530"/>
                    <a:pt x="615" y="589"/>
                    <a:pt x="576" y="544"/>
                  </a:cubicBezTo>
                  <a:cubicBezTo>
                    <a:pt x="552" y="517"/>
                    <a:pt x="532" y="479"/>
                    <a:pt x="512" y="448"/>
                  </a:cubicBezTo>
                  <a:cubicBezTo>
                    <a:pt x="482" y="402"/>
                    <a:pt x="483" y="289"/>
                    <a:pt x="464" y="232"/>
                  </a:cubicBezTo>
                  <a:cubicBezTo>
                    <a:pt x="443" y="169"/>
                    <a:pt x="372" y="143"/>
                    <a:pt x="320" y="112"/>
                  </a:cubicBezTo>
                  <a:cubicBezTo>
                    <a:pt x="286" y="92"/>
                    <a:pt x="252" y="56"/>
                    <a:pt x="216" y="40"/>
                  </a:cubicBezTo>
                  <a:cubicBezTo>
                    <a:pt x="153" y="12"/>
                    <a:pt x="84" y="0"/>
                    <a:pt x="16" y="0"/>
                  </a:cubicBezTo>
                </a:path>
              </a:pathLst>
            </a:custGeom>
            <a:pattFill prst="dashVert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5237" y="8601"/>
              <a:ext cx="1938" cy="798"/>
            </a:xfrm>
            <a:prstGeom prst="rect">
              <a:avLst/>
            </a:prstGeom>
            <a:pattFill prst="dashVert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89" name="Rectangle 9"/>
            <p:cNvSpPr>
              <a:spLocks noChangeArrowheads="1"/>
            </p:cNvSpPr>
            <p:nvPr/>
          </p:nvSpPr>
          <p:spPr bwMode="auto">
            <a:xfrm>
              <a:off x="5522" y="7176"/>
              <a:ext cx="1368" cy="741"/>
            </a:xfrm>
            <a:prstGeom prst="rect">
              <a:avLst/>
            </a:prstGeom>
            <a:pattFill prst="zigZ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90" name="Arc 10"/>
            <p:cNvSpPr>
              <a:spLocks/>
            </p:cNvSpPr>
            <p:nvPr/>
          </p:nvSpPr>
          <p:spPr bwMode="auto">
            <a:xfrm flipV="1">
              <a:off x="5979" y="11161"/>
              <a:ext cx="456" cy="23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5 w 43200"/>
                <a:gd name="T1" fmla="*/ 22045 h 22045"/>
                <a:gd name="T2" fmla="*/ 43200 w 43200"/>
                <a:gd name="T3" fmla="*/ 21600 h 22045"/>
                <a:gd name="T4" fmla="*/ 21600 w 43200"/>
                <a:gd name="T5" fmla="*/ 21600 h 22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2045" fill="none" extrusionOk="0">
                  <a:moveTo>
                    <a:pt x="4" y="22045"/>
                  </a:moveTo>
                  <a:cubicBezTo>
                    <a:pt x="1" y="21896"/>
                    <a:pt x="0" y="2174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2045" stroke="0" extrusionOk="0">
                  <a:moveTo>
                    <a:pt x="4" y="22045"/>
                  </a:moveTo>
                  <a:cubicBezTo>
                    <a:pt x="1" y="21896"/>
                    <a:pt x="0" y="2174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91" name="Arc 11"/>
            <p:cNvSpPr>
              <a:spLocks/>
            </p:cNvSpPr>
            <p:nvPr/>
          </p:nvSpPr>
          <p:spPr bwMode="auto">
            <a:xfrm flipV="1">
              <a:off x="5864" y="11166"/>
              <a:ext cx="684" cy="34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5 w 43200"/>
                <a:gd name="T1" fmla="*/ 22045 h 22045"/>
                <a:gd name="T2" fmla="*/ 43200 w 43200"/>
                <a:gd name="T3" fmla="*/ 21600 h 22045"/>
                <a:gd name="T4" fmla="*/ 21600 w 43200"/>
                <a:gd name="T5" fmla="*/ 21600 h 22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2045" fill="none" extrusionOk="0">
                  <a:moveTo>
                    <a:pt x="4" y="22045"/>
                  </a:moveTo>
                  <a:cubicBezTo>
                    <a:pt x="1" y="21896"/>
                    <a:pt x="0" y="2174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2045" stroke="0" extrusionOk="0">
                  <a:moveTo>
                    <a:pt x="4" y="22045"/>
                  </a:moveTo>
                  <a:cubicBezTo>
                    <a:pt x="1" y="21896"/>
                    <a:pt x="0" y="2174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92" name="AutoShape 12"/>
            <p:cNvSpPr>
              <a:spLocks noChangeArrowheads="1"/>
            </p:cNvSpPr>
            <p:nvPr/>
          </p:nvSpPr>
          <p:spPr bwMode="auto">
            <a:xfrm>
              <a:off x="5636" y="11508"/>
              <a:ext cx="1140" cy="342"/>
            </a:xfrm>
            <a:prstGeom prst="roundRect">
              <a:avLst>
                <a:gd name="adj" fmla="val 16667"/>
              </a:avLst>
            </a:prstGeom>
            <a:pattFill prst="lgConfetti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93" name="Rectangle 13"/>
            <p:cNvSpPr>
              <a:spLocks noChangeArrowheads="1"/>
            </p:cNvSpPr>
            <p:nvPr/>
          </p:nvSpPr>
          <p:spPr bwMode="auto">
            <a:xfrm>
              <a:off x="4268" y="11850"/>
              <a:ext cx="3876" cy="228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94" name="Line 14"/>
            <p:cNvSpPr>
              <a:spLocks noChangeShapeType="1"/>
            </p:cNvSpPr>
            <p:nvPr/>
          </p:nvSpPr>
          <p:spPr bwMode="auto">
            <a:xfrm>
              <a:off x="5180" y="6378"/>
              <a:ext cx="2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95" name="Line 15"/>
            <p:cNvSpPr>
              <a:spLocks noChangeShapeType="1"/>
            </p:cNvSpPr>
            <p:nvPr/>
          </p:nvSpPr>
          <p:spPr bwMode="auto">
            <a:xfrm>
              <a:off x="7004" y="6378"/>
              <a:ext cx="2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96" name="Line 16"/>
            <p:cNvSpPr>
              <a:spLocks noChangeShapeType="1"/>
            </p:cNvSpPr>
            <p:nvPr/>
          </p:nvSpPr>
          <p:spPr bwMode="auto">
            <a:xfrm>
              <a:off x="5408" y="6378"/>
              <a:ext cx="0" cy="1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97" name="Line 17"/>
            <p:cNvSpPr>
              <a:spLocks noChangeShapeType="1"/>
            </p:cNvSpPr>
            <p:nvPr/>
          </p:nvSpPr>
          <p:spPr bwMode="auto">
            <a:xfrm>
              <a:off x="7004" y="6378"/>
              <a:ext cx="0" cy="1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98" name="Line 18"/>
            <p:cNvSpPr>
              <a:spLocks noChangeShapeType="1"/>
            </p:cNvSpPr>
            <p:nvPr/>
          </p:nvSpPr>
          <p:spPr bwMode="auto">
            <a:xfrm>
              <a:off x="5408" y="6492"/>
              <a:ext cx="15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99" name="Line 19"/>
            <p:cNvSpPr>
              <a:spLocks noChangeShapeType="1"/>
            </p:cNvSpPr>
            <p:nvPr/>
          </p:nvSpPr>
          <p:spPr bwMode="auto">
            <a:xfrm>
              <a:off x="5180" y="6264"/>
              <a:ext cx="0" cy="1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0" name="Line 20"/>
            <p:cNvSpPr>
              <a:spLocks noChangeShapeType="1"/>
            </p:cNvSpPr>
            <p:nvPr/>
          </p:nvSpPr>
          <p:spPr bwMode="auto">
            <a:xfrm>
              <a:off x="7232" y="6264"/>
              <a:ext cx="0" cy="1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1" name="Line 21"/>
            <p:cNvSpPr>
              <a:spLocks noChangeShapeType="1"/>
            </p:cNvSpPr>
            <p:nvPr/>
          </p:nvSpPr>
          <p:spPr bwMode="auto">
            <a:xfrm>
              <a:off x="5351" y="6777"/>
              <a:ext cx="17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2" name="Line 22"/>
            <p:cNvSpPr>
              <a:spLocks noChangeShapeType="1"/>
            </p:cNvSpPr>
            <p:nvPr/>
          </p:nvSpPr>
          <p:spPr bwMode="auto">
            <a:xfrm>
              <a:off x="5522" y="6948"/>
              <a:ext cx="0" cy="91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3" name="Arc 23"/>
            <p:cNvSpPr>
              <a:spLocks/>
            </p:cNvSpPr>
            <p:nvPr/>
          </p:nvSpPr>
          <p:spPr bwMode="auto">
            <a:xfrm rot="5400000">
              <a:off x="6662" y="7860"/>
              <a:ext cx="228" cy="2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4" name="Arc 24"/>
            <p:cNvSpPr>
              <a:spLocks/>
            </p:cNvSpPr>
            <p:nvPr/>
          </p:nvSpPr>
          <p:spPr bwMode="auto">
            <a:xfrm rot="10800000">
              <a:off x="5522" y="7860"/>
              <a:ext cx="228" cy="2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5" name="Line 25"/>
            <p:cNvSpPr>
              <a:spLocks noChangeShapeType="1"/>
            </p:cNvSpPr>
            <p:nvPr/>
          </p:nvSpPr>
          <p:spPr bwMode="auto">
            <a:xfrm>
              <a:off x="5522" y="6948"/>
              <a:ext cx="136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6" name="Line 26"/>
            <p:cNvSpPr>
              <a:spLocks noChangeShapeType="1"/>
            </p:cNvSpPr>
            <p:nvPr/>
          </p:nvSpPr>
          <p:spPr bwMode="auto">
            <a:xfrm>
              <a:off x="5750" y="8088"/>
              <a:ext cx="91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7" name="Line 27"/>
            <p:cNvSpPr>
              <a:spLocks noChangeShapeType="1"/>
            </p:cNvSpPr>
            <p:nvPr/>
          </p:nvSpPr>
          <p:spPr bwMode="auto">
            <a:xfrm>
              <a:off x="6890" y="6948"/>
              <a:ext cx="0" cy="91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8" name="AutoShape 28"/>
            <p:cNvSpPr>
              <a:spLocks noChangeArrowheads="1"/>
            </p:cNvSpPr>
            <p:nvPr/>
          </p:nvSpPr>
          <p:spPr bwMode="auto">
            <a:xfrm>
              <a:off x="6035" y="7233"/>
              <a:ext cx="342" cy="627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09" name="AutoShape 29"/>
            <p:cNvSpPr>
              <a:spLocks noChangeArrowheads="1"/>
            </p:cNvSpPr>
            <p:nvPr/>
          </p:nvSpPr>
          <p:spPr bwMode="auto">
            <a:xfrm>
              <a:off x="6605" y="7233"/>
              <a:ext cx="114" cy="627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0" name="AutoShape 30"/>
            <p:cNvSpPr>
              <a:spLocks noChangeArrowheads="1"/>
            </p:cNvSpPr>
            <p:nvPr/>
          </p:nvSpPr>
          <p:spPr bwMode="auto">
            <a:xfrm>
              <a:off x="5636" y="7233"/>
              <a:ext cx="114" cy="627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1" name="Freeform 31"/>
            <p:cNvSpPr>
              <a:spLocks/>
            </p:cNvSpPr>
            <p:nvPr/>
          </p:nvSpPr>
          <p:spPr bwMode="auto">
            <a:xfrm>
              <a:off x="5519" y="7087"/>
              <a:ext cx="1368" cy="288"/>
            </a:xfrm>
            <a:custGeom>
              <a:avLst/>
              <a:gdLst/>
              <a:ahLst/>
              <a:cxnLst>
                <a:cxn ang="0">
                  <a:pos x="0" y="232"/>
                </a:cxn>
                <a:cxn ang="0">
                  <a:pos x="16" y="208"/>
                </a:cxn>
                <a:cxn ang="0">
                  <a:pos x="48" y="200"/>
                </a:cxn>
                <a:cxn ang="0">
                  <a:pos x="120" y="168"/>
                </a:cxn>
                <a:cxn ang="0">
                  <a:pos x="136" y="120"/>
                </a:cxn>
                <a:cxn ang="0">
                  <a:pos x="184" y="96"/>
                </a:cxn>
                <a:cxn ang="0">
                  <a:pos x="288" y="48"/>
                </a:cxn>
                <a:cxn ang="0">
                  <a:pos x="336" y="16"/>
                </a:cxn>
                <a:cxn ang="0">
                  <a:pos x="360" y="0"/>
                </a:cxn>
                <a:cxn ang="0">
                  <a:pos x="1008" y="8"/>
                </a:cxn>
                <a:cxn ang="0">
                  <a:pos x="1064" y="32"/>
                </a:cxn>
                <a:cxn ang="0">
                  <a:pos x="1136" y="72"/>
                </a:cxn>
                <a:cxn ang="0">
                  <a:pos x="1208" y="112"/>
                </a:cxn>
                <a:cxn ang="0">
                  <a:pos x="1288" y="208"/>
                </a:cxn>
                <a:cxn ang="0">
                  <a:pos x="1336" y="256"/>
                </a:cxn>
                <a:cxn ang="0">
                  <a:pos x="1368" y="288"/>
                </a:cxn>
              </a:cxnLst>
              <a:rect l="0" t="0" r="r" b="b"/>
              <a:pathLst>
                <a:path w="1368" h="288">
                  <a:moveTo>
                    <a:pt x="0" y="232"/>
                  </a:moveTo>
                  <a:cubicBezTo>
                    <a:pt x="5" y="224"/>
                    <a:pt x="8" y="213"/>
                    <a:pt x="16" y="208"/>
                  </a:cubicBezTo>
                  <a:cubicBezTo>
                    <a:pt x="25" y="202"/>
                    <a:pt x="37" y="203"/>
                    <a:pt x="48" y="200"/>
                  </a:cubicBezTo>
                  <a:cubicBezTo>
                    <a:pt x="100" y="184"/>
                    <a:pt x="85" y="191"/>
                    <a:pt x="120" y="168"/>
                  </a:cubicBezTo>
                  <a:cubicBezTo>
                    <a:pt x="125" y="152"/>
                    <a:pt x="131" y="136"/>
                    <a:pt x="136" y="120"/>
                  </a:cubicBezTo>
                  <a:cubicBezTo>
                    <a:pt x="140" y="107"/>
                    <a:pt x="174" y="100"/>
                    <a:pt x="184" y="96"/>
                  </a:cubicBezTo>
                  <a:cubicBezTo>
                    <a:pt x="218" y="81"/>
                    <a:pt x="256" y="66"/>
                    <a:pt x="288" y="48"/>
                  </a:cubicBezTo>
                  <a:cubicBezTo>
                    <a:pt x="305" y="39"/>
                    <a:pt x="320" y="27"/>
                    <a:pt x="336" y="16"/>
                  </a:cubicBezTo>
                  <a:cubicBezTo>
                    <a:pt x="344" y="11"/>
                    <a:pt x="360" y="0"/>
                    <a:pt x="360" y="0"/>
                  </a:cubicBezTo>
                  <a:cubicBezTo>
                    <a:pt x="576" y="11"/>
                    <a:pt x="791" y="3"/>
                    <a:pt x="1008" y="8"/>
                  </a:cubicBezTo>
                  <a:cubicBezTo>
                    <a:pt x="1026" y="17"/>
                    <a:pt x="1047" y="20"/>
                    <a:pt x="1064" y="32"/>
                  </a:cubicBezTo>
                  <a:cubicBezTo>
                    <a:pt x="1129" y="78"/>
                    <a:pt x="1060" y="57"/>
                    <a:pt x="1136" y="72"/>
                  </a:cubicBezTo>
                  <a:cubicBezTo>
                    <a:pt x="1191" y="109"/>
                    <a:pt x="1166" y="98"/>
                    <a:pt x="1208" y="112"/>
                  </a:cubicBezTo>
                  <a:cubicBezTo>
                    <a:pt x="1270" y="174"/>
                    <a:pt x="1243" y="141"/>
                    <a:pt x="1288" y="208"/>
                  </a:cubicBezTo>
                  <a:cubicBezTo>
                    <a:pt x="1301" y="227"/>
                    <a:pt x="1323" y="237"/>
                    <a:pt x="1336" y="256"/>
                  </a:cubicBezTo>
                  <a:cubicBezTo>
                    <a:pt x="1355" y="285"/>
                    <a:pt x="1343" y="276"/>
                    <a:pt x="1368" y="28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2" name="Line 32"/>
            <p:cNvSpPr>
              <a:spLocks noChangeShapeType="1"/>
            </p:cNvSpPr>
            <p:nvPr/>
          </p:nvSpPr>
          <p:spPr bwMode="auto">
            <a:xfrm flipV="1">
              <a:off x="5522" y="6492"/>
              <a:ext cx="684" cy="4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3" name="Line 33"/>
            <p:cNvSpPr>
              <a:spLocks noChangeShapeType="1"/>
            </p:cNvSpPr>
            <p:nvPr/>
          </p:nvSpPr>
          <p:spPr bwMode="auto">
            <a:xfrm flipH="1" flipV="1">
              <a:off x="6206" y="6492"/>
              <a:ext cx="684" cy="4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4" name="Rectangle 34"/>
            <p:cNvSpPr>
              <a:spLocks noChangeArrowheads="1"/>
            </p:cNvSpPr>
            <p:nvPr/>
          </p:nvSpPr>
          <p:spPr bwMode="auto">
            <a:xfrm>
              <a:off x="5864" y="8715"/>
              <a:ext cx="741" cy="114"/>
            </a:xfrm>
            <a:prstGeom prst="rect">
              <a:avLst/>
            </a:prstGeom>
            <a:pattFill prst="weave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5" name="Line 35"/>
            <p:cNvSpPr>
              <a:spLocks noChangeShapeType="1"/>
            </p:cNvSpPr>
            <p:nvPr/>
          </p:nvSpPr>
          <p:spPr bwMode="auto">
            <a:xfrm>
              <a:off x="5921" y="8829"/>
              <a:ext cx="0" cy="3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6" name="Line 36"/>
            <p:cNvSpPr>
              <a:spLocks noChangeShapeType="1"/>
            </p:cNvSpPr>
            <p:nvPr/>
          </p:nvSpPr>
          <p:spPr bwMode="auto">
            <a:xfrm>
              <a:off x="6548" y="8829"/>
              <a:ext cx="0" cy="3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7" name="Line 37"/>
            <p:cNvSpPr>
              <a:spLocks noChangeShapeType="1"/>
            </p:cNvSpPr>
            <p:nvPr/>
          </p:nvSpPr>
          <p:spPr bwMode="auto">
            <a:xfrm>
              <a:off x="5921" y="9228"/>
              <a:ext cx="285" cy="3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8" name="Line 38"/>
            <p:cNvSpPr>
              <a:spLocks noChangeShapeType="1"/>
            </p:cNvSpPr>
            <p:nvPr/>
          </p:nvSpPr>
          <p:spPr bwMode="auto">
            <a:xfrm flipH="1">
              <a:off x="6206" y="9228"/>
              <a:ext cx="342" cy="3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19" name="Line 39"/>
            <p:cNvSpPr>
              <a:spLocks noChangeShapeType="1"/>
            </p:cNvSpPr>
            <p:nvPr/>
          </p:nvSpPr>
          <p:spPr bwMode="auto">
            <a:xfrm flipV="1">
              <a:off x="5921" y="9171"/>
              <a:ext cx="399" cy="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0" name="Line 40"/>
            <p:cNvSpPr>
              <a:spLocks noChangeShapeType="1"/>
            </p:cNvSpPr>
            <p:nvPr/>
          </p:nvSpPr>
          <p:spPr bwMode="auto">
            <a:xfrm>
              <a:off x="6320" y="9171"/>
              <a:ext cx="228" cy="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1" name="Line 41"/>
            <p:cNvSpPr>
              <a:spLocks noChangeShapeType="1"/>
            </p:cNvSpPr>
            <p:nvPr/>
          </p:nvSpPr>
          <p:spPr bwMode="auto">
            <a:xfrm flipH="1">
              <a:off x="6206" y="9171"/>
              <a:ext cx="114" cy="4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2" name="Line 42"/>
            <p:cNvSpPr>
              <a:spLocks noChangeShapeType="1"/>
            </p:cNvSpPr>
            <p:nvPr/>
          </p:nvSpPr>
          <p:spPr bwMode="auto">
            <a:xfrm>
              <a:off x="6092" y="8487"/>
              <a:ext cx="2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3" name="Line 43"/>
            <p:cNvSpPr>
              <a:spLocks noChangeShapeType="1"/>
            </p:cNvSpPr>
            <p:nvPr/>
          </p:nvSpPr>
          <p:spPr bwMode="auto">
            <a:xfrm>
              <a:off x="6092" y="8601"/>
              <a:ext cx="2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4" name="Line 44"/>
            <p:cNvSpPr>
              <a:spLocks noChangeShapeType="1"/>
            </p:cNvSpPr>
            <p:nvPr/>
          </p:nvSpPr>
          <p:spPr bwMode="auto">
            <a:xfrm flipH="1" flipV="1">
              <a:off x="5579" y="8031"/>
              <a:ext cx="513" cy="5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5" name="Line 45"/>
            <p:cNvSpPr>
              <a:spLocks noChangeShapeType="1"/>
            </p:cNvSpPr>
            <p:nvPr/>
          </p:nvSpPr>
          <p:spPr bwMode="auto">
            <a:xfrm flipV="1">
              <a:off x="6320" y="8031"/>
              <a:ext cx="513" cy="5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6" name="Line 46"/>
            <p:cNvSpPr>
              <a:spLocks noChangeShapeType="1"/>
            </p:cNvSpPr>
            <p:nvPr/>
          </p:nvSpPr>
          <p:spPr bwMode="auto">
            <a:xfrm>
              <a:off x="6092" y="8544"/>
              <a:ext cx="2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7" name="Line 47"/>
            <p:cNvSpPr>
              <a:spLocks noChangeShapeType="1"/>
            </p:cNvSpPr>
            <p:nvPr/>
          </p:nvSpPr>
          <p:spPr bwMode="auto">
            <a:xfrm flipV="1">
              <a:off x="6320" y="8829"/>
              <a:ext cx="0" cy="3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8" name="Line 48"/>
            <p:cNvSpPr>
              <a:spLocks noChangeShapeType="1"/>
            </p:cNvSpPr>
            <p:nvPr/>
          </p:nvSpPr>
          <p:spPr bwMode="auto">
            <a:xfrm>
              <a:off x="6092" y="8487"/>
              <a:ext cx="0" cy="2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29" name="Line 49"/>
            <p:cNvSpPr>
              <a:spLocks noChangeShapeType="1"/>
            </p:cNvSpPr>
            <p:nvPr/>
          </p:nvSpPr>
          <p:spPr bwMode="auto">
            <a:xfrm>
              <a:off x="6320" y="8487"/>
              <a:ext cx="0" cy="2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0530" name="Group 50"/>
            <p:cNvGrpSpPr>
              <a:grpSpLocks/>
            </p:cNvGrpSpPr>
            <p:nvPr/>
          </p:nvGrpSpPr>
          <p:grpSpPr bwMode="auto">
            <a:xfrm>
              <a:off x="7289" y="10026"/>
              <a:ext cx="912" cy="1824"/>
              <a:chOff x="5807" y="9285"/>
              <a:chExt cx="912" cy="1824"/>
            </a:xfrm>
          </p:grpSpPr>
          <p:sp>
            <p:nvSpPr>
              <p:cNvPr id="20531" name="Line 51"/>
              <p:cNvSpPr>
                <a:spLocks noChangeShapeType="1"/>
              </p:cNvSpPr>
              <p:nvPr/>
            </p:nvSpPr>
            <p:spPr bwMode="auto">
              <a:xfrm>
                <a:off x="6719" y="9285"/>
                <a:ext cx="0" cy="165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32" name="Arc 52"/>
              <p:cNvSpPr>
                <a:spLocks/>
              </p:cNvSpPr>
              <p:nvPr/>
            </p:nvSpPr>
            <p:spPr bwMode="auto">
              <a:xfrm flipV="1">
                <a:off x="6548" y="10938"/>
                <a:ext cx="171" cy="17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33" name="Line 53"/>
              <p:cNvSpPr>
                <a:spLocks noChangeShapeType="1"/>
              </p:cNvSpPr>
              <p:nvPr/>
            </p:nvSpPr>
            <p:spPr bwMode="auto">
              <a:xfrm flipH="1">
                <a:off x="5807" y="9285"/>
                <a:ext cx="0" cy="165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34" name="Arc 54"/>
              <p:cNvSpPr>
                <a:spLocks/>
              </p:cNvSpPr>
              <p:nvPr/>
            </p:nvSpPr>
            <p:spPr bwMode="auto">
              <a:xfrm flipH="1" flipV="1">
                <a:off x="5807" y="10938"/>
                <a:ext cx="171" cy="17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35" name="Line 55"/>
              <p:cNvSpPr>
                <a:spLocks noChangeShapeType="1"/>
              </p:cNvSpPr>
              <p:nvPr/>
            </p:nvSpPr>
            <p:spPr bwMode="auto">
              <a:xfrm>
                <a:off x="5978" y="11109"/>
                <a:ext cx="57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36" name="Line 56"/>
              <p:cNvSpPr>
                <a:spLocks noChangeShapeType="1"/>
              </p:cNvSpPr>
              <p:nvPr/>
            </p:nvSpPr>
            <p:spPr bwMode="auto">
              <a:xfrm>
                <a:off x="5807" y="9285"/>
                <a:ext cx="91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37" name="Line 57"/>
              <p:cNvSpPr>
                <a:spLocks noChangeShapeType="1"/>
              </p:cNvSpPr>
              <p:nvPr/>
            </p:nvSpPr>
            <p:spPr bwMode="auto">
              <a:xfrm>
                <a:off x="5807" y="9513"/>
                <a:ext cx="91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38" name="Line 58"/>
              <p:cNvSpPr>
                <a:spLocks noChangeShapeType="1"/>
              </p:cNvSpPr>
              <p:nvPr/>
            </p:nvSpPr>
            <p:spPr bwMode="auto">
              <a:xfrm>
                <a:off x="5864" y="9570"/>
                <a:ext cx="17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39" name="Line 59"/>
              <p:cNvSpPr>
                <a:spLocks noChangeShapeType="1"/>
              </p:cNvSpPr>
              <p:nvPr/>
            </p:nvSpPr>
            <p:spPr bwMode="auto">
              <a:xfrm>
                <a:off x="6149" y="9570"/>
                <a:ext cx="17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40" name="Line 60"/>
              <p:cNvSpPr>
                <a:spLocks noChangeShapeType="1"/>
              </p:cNvSpPr>
              <p:nvPr/>
            </p:nvSpPr>
            <p:spPr bwMode="auto">
              <a:xfrm>
                <a:off x="6434" y="9570"/>
                <a:ext cx="17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41" name="Line 61"/>
              <p:cNvSpPr>
                <a:spLocks noChangeShapeType="1"/>
              </p:cNvSpPr>
              <p:nvPr/>
            </p:nvSpPr>
            <p:spPr bwMode="auto">
              <a:xfrm>
                <a:off x="6035" y="9627"/>
                <a:ext cx="17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42" name="Line 62"/>
              <p:cNvSpPr>
                <a:spLocks noChangeShapeType="1"/>
              </p:cNvSpPr>
              <p:nvPr/>
            </p:nvSpPr>
            <p:spPr bwMode="auto">
              <a:xfrm>
                <a:off x="6320" y="9627"/>
                <a:ext cx="17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43" name="Line 63"/>
              <p:cNvSpPr>
                <a:spLocks noChangeShapeType="1"/>
              </p:cNvSpPr>
              <p:nvPr/>
            </p:nvSpPr>
            <p:spPr bwMode="auto">
              <a:xfrm>
                <a:off x="5921" y="9741"/>
                <a:ext cx="17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44" name="Line 64"/>
              <p:cNvSpPr>
                <a:spLocks noChangeShapeType="1"/>
              </p:cNvSpPr>
              <p:nvPr/>
            </p:nvSpPr>
            <p:spPr bwMode="auto">
              <a:xfrm>
                <a:off x="6206" y="9741"/>
                <a:ext cx="17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45" name="Line 65"/>
              <p:cNvSpPr>
                <a:spLocks noChangeShapeType="1"/>
              </p:cNvSpPr>
              <p:nvPr/>
            </p:nvSpPr>
            <p:spPr bwMode="auto">
              <a:xfrm>
                <a:off x="6491" y="9741"/>
                <a:ext cx="17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20546" name="Group 66"/>
            <p:cNvGrpSpPr>
              <a:grpSpLocks/>
            </p:cNvGrpSpPr>
            <p:nvPr/>
          </p:nvGrpSpPr>
          <p:grpSpPr bwMode="auto">
            <a:xfrm>
              <a:off x="4211" y="10026"/>
              <a:ext cx="912" cy="1824"/>
              <a:chOff x="5807" y="9285"/>
              <a:chExt cx="912" cy="1824"/>
            </a:xfrm>
          </p:grpSpPr>
          <p:sp>
            <p:nvSpPr>
              <p:cNvPr id="20547" name="Line 67"/>
              <p:cNvSpPr>
                <a:spLocks noChangeShapeType="1"/>
              </p:cNvSpPr>
              <p:nvPr/>
            </p:nvSpPr>
            <p:spPr bwMode="auto">
              <a:xfrm>
                <a:off x="6719" y="9285"/>
                <a:ext cx="0" cy="165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48" name="Arc 68"/>
              <p:cNvSpPr>
                <a:spLocks/>
              </p:cNvSpPr>
              <p:nvPr/>
            </p:nvSpPr>
            <p:spPr bwMode="auto">
              <a:xfrm flipV="1">
                <a:off x="6548" y="10938"/>
                <a:ext cx="171" cy="17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49" name="Line 69"/>
              <p:cNvSpPr>
                <a:spLocks noChangeShapeType="1"/>
              </p:cNvSpPr>
              <p:nvPr/>
            </p:nvSpPr>
            <p:spPr bwMode="auto">
              <a:xfrm flipH="1">
                <a:off x="5807" y="9285"/>
                <a:ext cx="0" cy="165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50" name="Arc 70"/>
              <p:cNvSpPr>
                <a:spLocks/>
              </p:cNvSpPr>
              <p:nvPr/>
            </p:nvSpPr>
            <p:spPr bwMode="auto">
              <a:xfrm flipH="1" flipV="1">
                <a:off x="5807" y="10938"/>
                <a:ext cx="171" cy="17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51" name="Line 71"/>
              <p:cNvSpPr>
                <a:spLocks noChangeShapeType="1"/>
              </p:cNvSpPr>
              <p:nvPr/>
            </p:nvSpPr>
            <p:spPr bwMode="auto">
              <a:xfrm>
                <a:off x="5978" y="11109"/>
                <a:ext cx="57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52" name="Line 72"/>
              <p:cNvSpPr>
                <a:spLocks noChangeShapeType="1"/>
              </p:cNvSpPr>
              <p:nvPr/>
            </p:nvSpPr>
            <p:spPr bwMode="auto">
              <a:xfrm>
                <a:off x="5807" y="9285"/>
                <a:ext cx="91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53" name="Line 73"/>
              <p:cNvSpPr>
                <a:spLocks noChangeShapeType="1"/>
              </p:cNvSpPr>
              <p:nvPr/>
            </p:nvSpPr>
            <p:spPr bwMode="auto">
              <a:xfrm>
                <a:off x="5807" y="9513"/>
                <a:ext cx="91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54" name="Line 74"/>
              <p:cNvSpPr>
                <a:spLocks noChangeShapeType="1"/>
              </p:cNvSpPr>
              <p:nvPr/>
            </p:nvSpPr>
            <p:spPr bwMode="auto">
              <a:xfrm>
                <a:off x="5864" y="9570"/>
                <a:ext cx="17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55" name="Line 75"/>
              <p:cNvSpPr>
                <a:spLocks noChangeShapeType="1"/>
              </p:cNvSpPr>
              <p:nvPr/>
            </p:nvSpPr>
            <p:spPr bwMode="auto">
              <a:xfrm>
                <a:off x="6149" y="9570"/>
                <a:ext cx="17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56" name="Line 76"/>
              <p:cNvSpPr>
                <a:spLocks noChangeShapeType="1"/>
              </p:cNvSpPr>
              <p:nvPr/>
            </p:nvSpPr>
            <p:spPr bwMode="auto">
              <a:xfrm>
                <a:off x="6434" y="9570"/>
                <a:ext cx="17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57" name="Line 77"/>
              <p:cNvSpPr>
                <a:spLocks noChangeShapeType="1"/>
              </p:cNvSpPr>
              <p:nvPr/>
            </p:nvSpPr>
            <p:spPr bwMode="auto">
              <a:xfrm>
                <a:off x="6035" y="9627"/>
                <a:ext cx="17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58" name="Line 78"/>
              <p:cNvSpPr>
                <a:spLocks noChangeShapeType="1"/>
              </p:cNvSpPr>
              <p:nvPr/>
            </p:nvSpPr>
            <p:spPr bwMode="auto">
              <a:xfrm>
                <a:off x="6320" y="9627"/>
                <a:ext cx="17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59" name="Line 79"/>
              <p:cNvSpPr>
                <a:spLocks noChangeShapeType="1"/>
              </p:cNvSpPr>
              <p:nvPr/>
            </p:nvSpPr>
            <p:spPr bwMode="auto">
              <a:xfrm>
                <a:off x="5921" y="9741"/>
                <a:ext cx="17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60" name="Line 80"/>
              <p:cNvSpPr>
                <a:spLocks noChangeShapeType="1"/>
              </p:cNvSpPr>
              <p:nvPr/>
            </p:nvSpPr>
            <p:spPr bwMode="auto">
              <a:xfrm>
                <a:off x="6206" y="9741"/>
                <a:ext cx="17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61" name="Line 81"/>
              <p:cNvSpPr>
                <a:spLocks noChangeShapeType="1"/>
              </p:cNvSpPr>
              <p:nvPr/>
            </p:nvSpPr>
            <p:spPr bwMode="auto">
              <a:xfrm>
                <a:off x="6491" y="9741"/>
                <a:ext cx="17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0562" name="Line 82"/>
            <p:cNvSpPr>
              <a:spLocks noChangeShapeType="1"/>
            </p:cNvSpPr>
            <p:nvPr/>
          </p:nvSpPr>
          <p:spPr bwMode="auto">
            <a:xfrm>
              <a:off x="5408" y="6834"/>
              <a:ext cx="3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63" name="Line 83"/>
            <p:cNvSpPr>
              <a:spLocks noChangeShapeType="1"/>
            </p:cNvSpPr>
            <p:nvPr/>
          </p:nvSpPr>
          <p:spPr bwMode="auto">
            <a:xfrm>
              <a:off x="5921" y="6834"/>
              <a:ext cx="3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64" name="Line 84"/>
            <p:cNvSpPr>
              <a:spLocks noChangeShapeType="1"/>
            </p:cNvSpPr>
            <p:nvPr/>
          </p:nvSpPr>
          <p:spPr bwMode="auto">
            <a:xfrm>
              <a:off x="6434" y="6834"/>
              <a:ext cx="3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65" name="Line 85"/>
            <p:cNvSpPr>
              <a:spLocks noChangeShapeType="1"/>
            </p:cNvSpPr>
            <p:nvPr/>
          </p:nvSpPr>
          <p:spPr bwMode="auto">
            <a:xfrm>
              <a:off x="5693" y="6891"/>
              <a:ext cx="3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66" name="Line 86"/>
            <p:cNvSpPr>
              <a:spLocks noChangeShapeType="1"/>
            </p:cNvSpPr>
            <p:nvPr/>
          </p:nvSpPr>
          <p:spPr bwMode="auto">
            <a:xfrm>
              <a:off x="6263" y="6891"/>
              <a:ext cx="3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67" name="Freeform 87"/>
            <p:cNvSpPr>
              <a:spLocks/>
            </p:cNvSpPr>
            <p:nvPr/>
          </p:nvSpPr>
          <p:spPr bwMode="auto">
            <a:xfrm>
              <a:off x="5975" y="10295"/>
              <a:ext cx="464" cy="472"/>
            </a:xfrm>
            <a:custGeom>
              <a:avLst/>
              <a:gdLst/>
              <a:ahLst/>
              <a:cxnLst>
                <a:cxn ang="0">
                  <a:pos x="0" y="136"/>
                </a:cxn>
                <a:cxn ang="0">
                  <a:pos x="72" y="88"/>
                </a:cxn>
                <a:cxn ang="0">
                  <a:pos x="152" y="0"/>
                </a:cxn>
                <a:cxn ang="0">
                  <a:pos x="240" y="24"/>
                </a:cxn>
                <a:cxn ang="0">
                  <a:pos x="264" y="72"/>
                </a:cxn>
                <a:cxn ang="0">
                  <a:pos x="320" y="144"/>
                </a:cxn>
                <a:cxn ang="0">
                  <a:pos x="352" y="216"/>
                </a:cxn>
                <a:cxn ang="0">
                  <a:pos x="416" y="424"/>
                </a:cxn>
                <a:cxn ang="0">
                  <a:pos x="432" y="448"/>
                </a:cxn>
                <a:cxn ang="0">
                  <a:pos x="464" y="472"/>
                </a:cxn>
              </a:cxnLst>
              <a:rect l="0" t="0" r="r" b="b"/>
              <a:pathLst>
                <a:path w="464" h="472">
                  <a:moveTo>
                    <a:pt x="0" y="136"/>
                  </a:moveTo>
                  <a:cubicBezTo>
                    <a:pt x="25" y="111"/>
                    <a:pt x="46" y="110"/>
                    <a:pt x="72" y="88"/>
                  </a:cubicBezTo>
                  <a:cubicBezTo>
                    <a:pt x="105" y="61"/>
                    <a:pt x="117" y="24"/>
                    <a:pt x="152" y="0"/>
                  </a:cubicBezTo>
                  <a:cubicBezTo>
                    <a:pt x="181" y="7"/>
                    <a:pt x="216" y="5"/>
                    <a:pt x="240" y="24"/>
                  </a:cubicBezTo>
                  <a:cubicBezTo>
                    <a:pt x="261" y="41"/>
                    <a:pt x="252" y="51"/>
                    <a:pt x="264" y="72"/>
                  </a:cubicBezTo>
                  <a:cubicBezTo>
                    <a:pt x="288" y="115"/>
                    <a:pt x="291" y="115"/>
                    <a:pt x="320" y="144"/>
                  </a:cubicBezTo>
                  <a:cubicBezTo>
                    <a:pt x="329" y="170"/>
                    <a:pt x="343" y="190"/>
                    <a:pt x="352" y="216"/>
                  </a:cubicBezTo>
                  <a:cubicBezTo>
                    <a:pt x="360" y="300"/>
                    <a:pt x="370" y="355"/>
                    <a:pt x="416" y="424"/>
                  </a:cubicBezTo>
                  <a:cubicBezTo>
                    <a:pt x="421" y="432"/>
                    <a:pt x="424" y="443"/>
                    <a:pt x="432" y="448"/>
                  </a:cubicBezTo>
                  <a:cubicBezTo>
                    <a:pt x="459" y="466"/>
                    <a:pt x="449" y="457"/>
                    <a:pt x="464" y="472"/>
                  </a:cubicBezTo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68" name="Rectangle 88"/>
            <p:cNvSpPr>
              <a:spLocks noChangeArrowheads="1"/>
            </p:cNvSpPr>
            <p:nvPr/>
          </p:nvSpPr>
          <p:spPr bwMode="auto">
            <a:xfrm>
              <a:off x="5978" y="10710"/>
              <a:ext cx="456" cy="513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0569" name="Group 89"/>
            <p:cNvGrpSpPr>
              <a:grpSpLocks/>
            </p:cNvGrpSpPr>
            <p:nvPr/>
          </p:nvGrpSpPr>
          <p:grpSpPr bwMode="auto">
            <a:xfrm flipH="1">
              <a:off x="6434" y="6378"/>
              <a:ext cx="741" cy="4788"/>
              <a:chOff x="3983" y="5979"/>
              <a:chExt cx="741" cy="4788"/>
            </a:xfrm>
          </p:grpSpPr>
          <p:sp>
            <p:nvSpPr>
              <p:cNvPr id="20570" name="Line 90"/>
              <p:cNvSpPr>
                <a:spLocks noChangeShapeType="1"/>
              </p:cNvSpPr>
              <p:nvPr/>
            </p:nvSpPr>
            <p:spPr bwMode="auto">
              <a:xfrm>
                <a:off x="4097" y="5979"/>
                <a:ext cx="0" cy="302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71" name="Line 91"/>
              <p:cNvSpPr>
                <a:spLocks noChangeShapeType="1"/>
              </p:cNvSpPr>
              <p:nvPr/>
            </p:nvSpPr>
            <p:spPr bwMode="auto">
              <a:xfrm>
                <a:off x="3983" y="5979"/>
                <a:ext cx="0" cy="302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72" name="Line 92"/>
              <p:cNvSpPr>
                <a:spLocks noChangeShapeType="1"/>
              </p:cNvSpPr>
              <p:nvPr/>
            </p:nvSpPr>
            <p:spPr bwMode="auto">
              <a:xfrm>
                <a:off x="4097" y="9000"/>
                <a:ext cx="627" cy="6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73" name="Line 93"/>
              <p:cNvSpPr>
                <a:spLocks noChangeShapeType="1"/>
              </p:cNvSpPr>
              <p:nvPr/>
            </p:nvSpPr>
            <p:spPr bwMode="auto">
              <a:xfrm>
                <a:off x="3983" y="9000"/>
                <a:ext cx="627" cy="6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74" name="Line 94"/>
              <p:cNvSpPr>
                <a:spLocks noChangeShapeType="1"/>
              </p:cNvSpPr>
              <p:nvPr/>
            </p:nvSpPr>
            <p:spPr bwMode="auto">
              <a:xfrm>
                <a:off x="4610" y="9684"/>
                <a:ext cx="0" cy="10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75" name="Line 95"/>
              <p:cNvSpPr>
                <a:spLocks noChangeShapeType="1"/>
              </p:cNvSpPr>
              <p:nvPr/>
            </p:nvSpPr>
            <p:spPr bwMode="auto">
              <a:xfrm>
                <a:off x="4724" y="9684"/>
                <a:ext cx="0" cy="10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0576" name="AutoShape 96"/>
            <p:cNvSpPr>
              <a:spLocks noChangeArrowheads="1"/>
            </p:cNvSpPr>
            <p:nvPr/>
          </p:nvSpPr>
          <p:spPr bwMode="auto">
            <a:xfrm>
              <a:off x="5978" y="10425"/>
              <a:ext cx="399" cy="285"/>
            </a:xfrm>
            <a:prstGeom prst="rtTriangle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0577" name="Group 97"/>
            <p:cNvGrpSpPr>
              <a:grpSpLocks/>
            </p:cNvGrpSpPr>
            <p:nvPr/>
          </p:nvGrpSpPr>
          <p:grpSpPr bwMode="auto">
            <a:xfrm>
              <a:off x="5237" y="6378"/>
              <a:ext cx="741" cy="4788"/>
              <a:chOff x="3983" y="5979"/>
              <a:chExt cx="741" cy="4788"/>
            </a:xfrm>
          </p:grpSpPr>
          <p:sp>
            <p:nvSpPr>
              <p:cNvPr id="20578" name="Line 98"/>
              <p:cNvSpPr>
                <a:spLocks noChangeShapeType="1"/>
              </p:cNvSpPr>
              <p:nvPr/>
            </p:nvSpPr>
            <p:spPr bwMode="auto">
              <a:xfrm>
                <a:off x="4097" y="5979"/>
                <a:ext cx="0" cy="302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79" name="Line 99"/>
              <p:cNvSpPr>
                <a:spLocks noChangeShapeType="1"/>
              </p:cNvSpPr>
              <p:nvPr/>
            </p:nvSpPr>
            <p:spPr bwMode="auto">
              <a:xfrm>
                <a:off x="3983" y="5979"/>
                <a:ext cx="0" cy="302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80" name="Line 100"/>
              <p:cNvSpPr>
                <a:spLocks noChangeShapeType="1"/>
              </p:cNvSpPr>
              <p:nvPr/>
            </p:nvSpPr>
            <p:spPr bwMode="auto">
              <a:xfrm>
                <a:off x="4097" y="9000"/>
                <a:ext cx="627" cy="6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81" name="Line 101"/>
              <p:cNvSpPr>
                <a:spLocks noChangeShapeType="1"/>
              </p:cNvSpPr>
              <p:nvPr/>
            </p:nvSpPr>
            <p:spPr bwMode="auto">
              <a:xfrm>
                <a:off x="3983" y="9000"/>
                <a:ext cx="627" cy="6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82" name="Line 102"/>
              <p:cNvSpPr>
                <a:spLocks noChangeShapeType="1"/>
              </p:cNvSpPr>
              <p:nvPr/>
            </p:nvSpPr>
            <p:spPr bwMode="auto">
              <a:xfrm>
                <a:off x="4610" y="9684"/>
                <a:ext cx="0" cy="10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83" name="Line 103"/>
              <p:cNvSpPr>
                <a:spLocks noChangeShapeType="1"/>
              </p:cNvSpPr>
              <p:nvPr/>
            </p:nvSpPr>
            <p:spPr bwMode="auto">
              <a:xfrm>
                <a:off x="4724" y="9684"/>
                <a:ext cx="0" cy="10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0584" name="Text Box 104"/>
            <p:cNvSpPr txBox="1">
              <a:spLocks noChangeArrowheads="1"/>
            </p:cNvSpPr>
            <p:nvPr/>
          </p:nvSpPr>
          <p:spPr bwMode="auto">
            <a:xfrm>
              <a:off x="2273" y="14073"/>
              <a:ext cx="8721" cy="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85" name="Line 105"/>
            <p:cNvSpPr>
              <a:spLocks noChangeShapeType="1"/>
            </p:cNvSpPr>
            <p:nvPr/>
          </p:nvSpPr>
          <p:spPr bwMode="auto">
            <a:xfrm flipV="1">
              <a:off x="6206" y="6264"/>
              <a:ext cx="0" cy="2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86" name="Line 106"/>
            <p:cNvSpPr>
              <a:spLocks noChangeShapeType="1"/>
            </p:cNvSpPr>
            <p:nvPr/>
          </p:nvSpPr>
          <p:spPr bwMode="auto">
            <a:xfrm>
              <a:off x="5180" y="6264"/>
              <a:ext cx="20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87" name="Oval 107"/>
            <p:cNvSpPr>
              <a:spLocks noChangeArrowheads="1"/>
            </p:cNvSpPr>
            <p:nvPr/>
          </p:nvSpPr>
          <p:spPr bwMode="auto">
            <a:xfrm>
              <a:off x="6149" y="6207"/>
              <a:ext cx="114" cy="11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88" name="Line 108"/>
            <p:cNvSpPr>
              <a:spLocks noChangeShapeType="1"/>
            </p:cNvSpPr>
            <p:nvPr/>
          </p:nvSpPr>
          <p:spPr bwMode="auto">
            <a:xfrm flipV="1">
              <a:off x="7118" y="6378"/>
              <a:ext cx="798" cy="2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89" name="Line 109"/>
            <p:cNvSpPr>
              <a:spLocks noChangeShapeType="1"/>
            </p:cNvSpPr>
            <p:nvPr/>
          </p:nvSpPr>
          <p:spPr bwMode="auto">
            <a:xfrm flipV="1">
              <a:off x="6719" y="5808"/>
              <a:ext cx="969" cy="5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90" name="Line 110"/>
            <p:cNvSpPr>
              <a:spLocks noChangeShapeType="1"/>
            </p:cNvSpPr>
            <p:nvPr/>
          </p:nvSpPr>
          <p:spPr bwMode="auto">
            <a:xfrm flipH="1" flipV="1">
              <a:off x="5066" y="6720"/>
              <a:ext cx="798" cy="3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91" name="Line 111"/>
            <p:cNvSpPr>
              <a:spLocks noChangeShapeType="1"/>
            </p:cNvSpPr>
            <p:nvPr/>
          </p:nvSpPr>
          <p:spPr bwMode="auto">
            <a:xfrm flipV="1">
              <a:off x="6947" y="7974"/>
              <a:ext cx="798" cy="2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92" name="Line 112"/>
            <p:cNvSpPr>
              <a:spLocks noChangeShapeType="1"/>
            </p:cNvSpPr>
            <p:nvPr/>
          </p:nvSpPr>
          <p:spPr bwMode="auto">
            <a:xfrm flipV="1">
              <a:off x="6776" y="7176"/>
              <a:ext cx="798" cy="2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93" name="Line 113"/>
            <p:cNvSpPr>
              <a:spLocks noChangeShapeType="1"/>
            </p:cNvSpPr>
            <p:nvPr/>
          </p:nvSpPr>
          <p:spPr bwMode="auto">
            <a:xfrm flipH="1" flipV="1">
              <a:off x="4667" y="7347"/>
              <a:ext cx="798" cy="3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94" name="Line 114"/>
            <p:cNvSpPr>
              <a:spLocks noChangeShapeType="1"/>
            </p:cNvSpPr>
            <p:nvPr/>
          </p:nvSpPr>
          <p:spPr bwMode="auto">
            <a:xfrm flipH="1" flipV="1">
              <a:off x="4781" y="8145"/>
              <a:ext cx="1140" cy="5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95" name="Line 115"/>
            <p:cNvSpPr>
              <a:spLocks noChangeShapeType="1"/>
            </p:cNvSpPr>
            <p:nvPr/>
          </p:nvSpPr>
          <p:spPr bwMode="auto">
            <a:xfrm flipH="1" flipV="1">
              <a:off x="4040" y="8829"/>
              <a:ext cx="798" cy="3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96" name="Line 116"/>
            <p:cNvSpPr>
              <a:spLocks noChangeShapeType="1"/>
            </p:cNvSpPr>
            <p:nvPr/>
          </p:nvSpPr>
          <p:spPr bwMode="auto">
            <a:xfrm flipV="1">
              <a:off x="8030" y="10596"/>
              <a:ext cx="798" cy="2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97" name="Line 117"/>
            <p:cNvSpPr>
              <a:spLocks noChangeShapeType="1"/>
            </p:cNvSpPr>
            <p:nvPr/>
          </p:nvSpPr>
          <p:spPr bwMode="auto">
            <a:xfrm flipH="1" flipV="1">
              <a:off x="3641" y="11622"/>
              <a:ext cx="798" cy="3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98" name="Text Box 118"/>
            <p:cNvSpPr txBox="1">
              <a:spLocks noChangeArrowheads="1"/>
            </p:cNvSpPr>
            <p:nvPr/>
          </p:nvSpPr>
          <p:spPr bwMode="auto">
            <a:xfrm>
              <a:off x="7802" y="6150"/>
              <a:ext cx="513" cy="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99" name="Text Box 119"/>
            <p:cNvSpPr txBox="1">
              <a:spLocks noChangeArrowheads="1"/>
            </p:cNvSpPr>
            <p:nvPr/>
          </p:nvSpPr>
          <p:spPr bwMode="auto">
            <a:xfrm>
              <a:off x="7574" y="5580"/>
              <a:ext cx="513" cy="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1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0" name="Text Box 120"/>
            <p:cNvSpPr txBox="1">
              <a:spLocks noChangeArrowheads="1"/>
            </p:cNvSpPr>
            <p:nvPr/>
          </p:nvSpPr>
          <p:spPr bwMode="auto">
            <a:xfrm>
              <a:off x="4724" y="6492"/>
              <a:ext cx="513" cy="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3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1" name="Text Box 121"/>
            <p:cNvSpPr txBox="1">
              <a:spLocks noChangeArrowheads="1"/>
            </p:cNvSpPr>
            <p:nvPr/>
          </p:nvSpPr>
          <p:spPr bwMode="auto">
            <a:xfrm>
              <a:off x="7460" y="6948"/>
              <a:ext cx="513" cy="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4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2" name="Text Box 122"/>
            <p:cNvSpPr txBox="1">
              <a:spLocks noChangeArrowheads="1"/>
            </p:cNvSpPr>
            <p:nvPr/>
          </p:nvSpPr>
          <p:spPr bwMode="auto">
            <a:xfrm>
              <a:off x="4325" y="7119"/>
              <a:ext cx="513" cy="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5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3" name="Text Box 123"/>
            <p:cNvSpPr txBox="1">
              <a:spLocks noChangeArrowheads="1"/>
            </p:cNvSpPr>
            <p:nvPr/>
          </p:nvSpPr>
          <p:spPr bwMode="auto">
            <a:xfrm>
              <a:off x="7631" y="7803"/>
              <a:ext cx="513" cy="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6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4" name="Text Box 124"/>
            <p:cNvSpPr txBox="1">
              <a:spLocks noChangeArrowheads="1"/>
            </p:cNvSpPr>
            <p:nvPr/>
          </p:nvSpPr>
          <p:spPr bwMode="auto">
            <a:xfrm>
              <a:off x="4439" y="7917"/>
              <a:ext cx="513" cy="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7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5" name="Text Box 125"/>
            <p:cNvSpPr txBox="1">
              <a:spLocks noChangeArrowheads="1"/>
            </p:cNvSpPr>
            <p:nvPr/>
          </p:nvSpPr>
          <p:spPr bwMode="auto">
            <a:xfrm>
              <a:off x="6206" y="9456"/>
              <a:ext cx="513" cy="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8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6" name="Text Box 126"/>
            <p:cNvSpPr txBox="1">
              <a:spLocks noChangeArrowheads="1"/>
            </p:cNvSpPr>
            <p:nvPr/>
          </p:nvSpPr>
          <p:spPr bwMode="auto">
            <a:xfrm>
              <a:off x="3698" y="8601"/>
              <a:ext cx="513" cy="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9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7" name="Text Box 127"/>
            <p:cNvSpPr txBox="1">
              <a:spLocks noChangeArrowheads="1"/>
            </p:cNvSpPr>
            <p:nvPr/>
          </p:nvSpPr>
          <p:spPr bwMode="auto">
            <a:xfrm>
              <a:off x="8657" y="10368"/>
              <a:ext cx="570" cy="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10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8" name="Text Box 128"/>
            <p:cNvSpPr txBox="1">
              <a:spLocks noChangeArrowheads="1"/>
            </p:cNvSpPr>
            <p:nvPr/>
          </p:nvSpPr>
          <p:spPr bwMode="auto">
            <a:xfrm>
              <a:off x="5408" y="11166"/>
              <a:ext cx="741" cy="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11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9" name="Text Box 129"/>
            <p:cNvSpPr txBox="1">
              <a:spLocks noChangeArrowheads="1"/>
            </p:cNvSpPr>
            <p:nvPr/>
          </p:nvSpPr>
          <p:spPr bwMode="auto">
            <a:xfrm>
              <a:off x="3185" y="11337"/>
              <a:ext cx="741" cy="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12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429250"/>
          </a:xfrm>
        </p:spPr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     Фильтрование производилось через два слоя фильтровальной бумаги с использованием вакуумного насоса в колбу ёмкостью около 3 л. Для устранения попадания волокон бумаги нижняя часть фильтровальной воронки закреплялась четырьмя слоями частой капроновой ткани. Колба предварительно нагревалась на 10 </a:t>
            </a:r>
            <a:r>
              <a:rPr lang="ru-RU" baseline="30000" dirty="0" smtClean="0"/>
              <a:t>0</a:t>
            </a:r>
            <a:r>
              <a:rPr lang="ru-RU" dirty="0" smtClean="0"/>
              <a:t>С выше температуры насыщения раствора. Процесс фильтрования проводился дважды с нагревом раствора в промежутках между операциями фильтрования во избежание массовой кристаллизации в фильтровальной колбе. Отфильтрованный раствор заливался в тщательно промытый и подогретый кристаллизатор.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      Рост кристаллов продолжался в течение 7 – 10 дней, после чего выросший кристалл вместе с подложкой извлекался из раствора и переносился в воздушный термостат, нагретый до температуры раствора. Затем термостат выключался и остывал до комнатной температуры в течение нескольких часов.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smtClean="0">
                <a:solidFill>
                  <a:schemeClr val="tx2">
                    <a:lumMod val="50000"/>
                  </a:schemeClr>
                </a:solidFill>
              </a:rPr>
              <a:t>1.3 Методика выращивания кристаллов при понижении температуры раствора (динамическим методом).</a:t>
            </a:r>
            <a:endParaRPr lang="ru-RU" sz="320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173</TotalTime>
  <Words>1313</Words>
  <PresentationFormat>Экран (4:3)</PresentationFormat>
  <Paragraphs>128</Paragraphs>
  <Slides>17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Бумажная</vt:lpstr>
      <vt:lpstr>Слайд 1</vt:lpstr>
      <vt:lpstr>Введение.</vt:lpstr>
      <vt:lpstr>Слайд 3</vt:lpstr>
      <vt:lpstr>    Экспериментальная часть 1.1 Конструкция кристаллизатора</vt:lpstr>
      <vt:lpstr>1.2 Методика подготовки затравочных кристаллов </vt:lpstr>
      <vt:lpstr>1.3 Методика приготовления растворов.</vt:lpstr>
      <vt:lpstr>1.4 Методика выращивания кристаллов статическим методом при концентрационной конвекции. </vt:lpstr>
      <vt:lpstr>Кристаллизатор для выращивания кристаллов статическим методом при концентрационной конвекции раствора, показана на рисунке ниже.</vt:lpstr>
      <vt:lpstr>1.3 Методика выращивания кристаллов при понижении температуры раствора (динамическим методом).</vt:lpstr>
      <vt:lpstr>При выращивании динамическим методом вращающихся потоков нам необходим кристаллизатор показанный на рисунке ниже.</vt:lpstr>
      <vt:lpstr>Слайд 11</vt:lpstr>
      <vt:lpstr>Слайд 12</vt:lpstr>
      <vt:lpstr>Слайд 13</vt:lpstr>
      <vt:lpstr>Слайд 14</vt:lpstr>
      <vt:lpstr>Слайд 15</vt:lpstr>
      <vt:lpstr> Заключение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Учебно-исследовательская работа по физике: «Выращивание кристаллов динамическим и статическим методами»</dc:title>
  <cp:lastModifiedBy>Учитель</cp:lastModifiedBy>
  <cp:revision>19</cp:revision>
  <dcterms:modified xsi:type="dcterms:W3CDTF">2011-12-21T07:10:54Z</dcterms:modified>
</cp:coreProperties>
</file>